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6" r:id="rId1"/>
  </p:sldMasterIdLst>
  <p:notesMasterIdLst>
    <p:notesMasterId r:id="rId30"/>
  </p:notesMasterIdLst>
  <p:handoutMasterIdLst>
    <p:handoutMasterId r:id="rId31"/>
  </p:handoutMasterIdLst>
  <p:sldIdLst>
    <p:sldId id="532" r:id="rId2"/>
    <p:sldId id="540" r:id="rId3"/>
    <p:sldId id="494" r:id="rId4"/>
    <p:sldId id="511" r:id="rId5"/>
    <p:sldId id="553" r:id="rId6"/>
    <p:sldId id="550" r:id="rId7"/>
    <p:sldId id="555" r:id="rId8"/>
    <p:sldId id="509" r:id="rId9"/>
    <p:sldId id="551" r:id="rId10"/>
    <p:sldId id="556" r:id="rId11"/>
    <p:sldId id="552" r:id="rId12"/>
    <p:sldId id="496" r:id="rId13"/>
    <p:sldId id="512" r:id="rId14"/>
    <p:sldId id="557" r:id="rId15"/>
    <p:sldId id="522" r:id="rId16"/>
    <p:sldId id="523" r:id="rId17"/>
    <p:sldId id="521" r:id="rId18"/>
    <p:sldId id="514" r:id="rId19"/>
    <p:sldId id="558" r:id="rId20"/>
    <p:sldId id="576" r:id="rId21"/>
    <p:sldId id="520" r:id="rId22"/>
    <p:sldId id="578" r:id="rId23"/>
    <p:sldId id="579" r:id="rId24"/>
    <p:sldId id="516" r:id="rId25"/>
    <p:sldId id="517" r:id="rId26"/>
    <p:sldId id="518" r:id="rId27"/>
    <p:sldId id="519" r:id="rId28"/>
    <p:sldId id="580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modifyVerifier cryptProviderType="rsaAES" cryptAlgorithmClass="hash" cryptAlgorithmType="typeAny" cryptAlgorithmSid="14" spinCount="100000" saltData="zhNCv4Vb+pflOSzuC0klnw==" hashData="/b0/U42piIlDiwzhk1LudZ4i+tfgKNoQpUBJbDKVlmSQMNPyJi982CCX8pMeYs+LeNwG/uWcLfYNC93SgdRL/g=="/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00"/>
    <a:srgbClr val="009900"/>
    <a:srgbClr val="663300"/>
    <a:srgbClr val="2D2D8A"/>
    <a:srgbClr val="000000"/>
    <a:srgbClr val="00CC00"/>
    <a:srgbClr val="FF7C80"/>
    <a:srgbClr val="FFFF00"/>
    <a:srgbClr val="E4C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9474" autoAdjust="0"/>
  </p:normalViewPr>
  <p:slideViewPr>
    <p:cSldViewPr snapToGrid="0">
      <p:cViewPr varScale="1">
        <p:scale>
          <a:sx n="104" d="100"/>
          <a:sy n="104" d="100"/>
        </p:scale>
        <p:origin x="-19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5A5A5A-FCA7-4CD1-9C01-BF8749064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F66F66-5D22-4197-8803-D385CB6E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116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6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499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1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168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203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597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442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41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459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975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334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12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976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678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MS PGothic" panose="020B0600070205080204" pitchFamily="34" charset="-128"/>
                <a:cs typeface="MS PGothic" pitchFamily="34" charset="-128"/>
              </a:rPr>
              <a:t>BPA is an industrial chemical that has been used to make certain plastics and resins for several decades. BPA is often found in polycarbonate plastics and epoxy resins.</a:t>
            </a:r>
            <a:endParaRPr lang="en-IN" dirty="0" smtClean="0"/>
          </a:p>
          <a:p>
            <a:r>
              <a:rPr lang="en-IN" dirty="0" smtClean="0"/>
              <a:t>PETE -</a:t>
            </a:r>
            <a:r>
              <a:rPr lang="en-IN" baseline="0" dirty="0" smtClean="0"/>
              <a:t> </a:t>
            </a:r>
            <a:r>
              <a:rPr lang="en-IN" dirty="0" smtClean="0"/>
              <a:t>generally considered to be a safe</a:t>
            </a:r>
            <a:r>
              <a:rPr lang="en-IN" baseline="0" dirty="0" smtClean="0"/>
              <a:t> plastic and does not contain PPA, but </a:t>
            </a:r>
            <a:r>
              <a:rPr lang="en-IN" dirty="0" smtClean="0"/>
              <a:t>on heating,</a:t>
            </a:r>
            <a:r>
              <a:rPr lang="en-IN" baseline="0" dirty="0" smtClean="0"/>
              <a:t> it leaches out antimony into food and beverages which can cause vomiting, diarrhoea and stomach ulcers</a:t>
            </a:r>
            <a:br>
              <a:rPr lang="en-IN" baseline="0" dirty="0" smtClean="0"/>
            </a:br>
            <a:r>
              <a:rPr lang="en-IN" baseline="0" dirty="0" smtClean="0"/>
              <a:t>HDPE - </a:t>
            </a:r>
            <a:r>
              <a:rPr lang="en-IN" dirty="0" smtClean="0"/>
              <a:t>generally considered to be a safe</a:t>
            </a:r>
            <a:r>
              <a:rPr lang="en-IN" baseline="0" dirty="0" smtClean="0"/>
              <a:t> plastic but may leach estrogenic chemicals dangerous to foeti and juveniles</a:t>
            </a:r>
            <a:br>
              <a:rPr lang="en-IN" baseline="0" dirty="0" smtClean="0"/>
            </a:br>
            <a:r>
              <a:rPr lang="en-IN" baseline="0" dirty="0" smtClean="0"/>
              <a:t>PVC – flexible or rigid; contains a </a:t>
            </a:r>
            <a:r>
              <a:rPr lang="en-IN" baseline="0" dirty="0" err="1" smtClean="0"/>
              <a:t>thphalate</a:t>
            </a:r>
            <a:r>
              <a:rPr lang="en-IN" baseline="0" dirty="0" smtClean="0"/>
              <a:t> DEHP which can make male traits to become more feminine</a:t>
            </a:r>
          </a:p>
          <a:p>
            <a:r>
              <a:rPr lang="en-IN" baseline="0" dirty="0" smtClean="0"/>
              <a:t>LDPE – does not contain BPA but like most plastics, can form estrogenic chemicals</a:t>
            </a:r>
          </a:p>
          <a:p>
            <a:r>
              <a:rPr lang="en-IN" dirty="0" smtClean="0"/>
              <a:t>PP – high heat tolerance; does not leach many</a:t>
            </a:r>
            <a:r>
              <a:rPr lang="en-IN" baseline="0" dirty="0" smtClean="0"/>
              <a:t> chemicals</a:t>
            </a:r>
            <a:br>
              <a:rPr lang="en-IN" baseline="0" dirty="0" smtClean="0"/>
            </a:br>
            <a:r>
              <a:rPr lang="en-IN" baseline="0" dirty="0" smtClean="0"/>
              <a:t>PS/Styrofoam – can leach styrene (suspected carcinogen) esp. in the presence of heat – hot coffee in </a:t>
            </a:r>
            <a:r>
              <a:rPr lang="en-IN" baseline="0" dirty="0" err="1" smtClean="0"/>
              <a:t>styrofoam</a:t>
            </a:r>
            <a:r>
              <a:rPr lang="en-IN" baseline="0" dirty="0" smtClean="0"/>
              <a:t> container = very unwise choice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864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862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314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Cellulose</a:t>
            </a:r>
            <a:r>
              <a:rPr lang="en-IN" baseline="0" dirty="0" smtClean="0"/>
              <a:t> – principal structural component of plants; complex polysaccharide comprising of several glucose units linked together; most common polysaccharide</a:t>
            </a:r>
            <a:br>
              <a:rPr lang="en-IN" baseline="0" dirty="0" smtClean="0"/>
            </a:br>
            <a:r>
              <a:rPr lang="en-IN" baseline="0" dirty="0" smtClean="0"/>
              <a:t>Starch – in plants; complex glucose polysaccharide</a:t>
            </a:r>
          </a:p>
          <a:p>
            <a:r>
              <a:rPr lang="en-IN" baseline="0" dirty="0" smtClean="0"/>
              <a:t>Glycogen – in animals; complex glucose polysaccharide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327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386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Natural</a:t>
            </a:r>
            <a:r>
              <a:rPr lang="en-IN" baseline="0" dirty="0" smtClean="0"/>
              <a:t> fibre – agglomeration of cells where diameter is negligible with respect to length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15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80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39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79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4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925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817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21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F4441-46A4-46C6-ACD9-2BE83BAE5CAB}" type="datetime1">
              <a:rPr lang="en-US" smtClean="0"/>
              <a:t>10/3/2020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B2F0-A301-428E-B310-B3C15EA34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7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F9F0-B03D-4486-B3B7-EE0E70C51BF6}" type="datetime1">
              <a:rPr lang="en-US" smtClean="0"/>
              <a:t>10/3/2020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3F5AF-AA7A-4D70-861E-5749DAA02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8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169BE-EE9C-4B33-B218-162F294B7082}" type="datetime1">
              <a:rPr lang="en-US" smtClean="0"/>
              <a:t>10/3/2020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4BE3C-8BB5-4126-9D61-F30A8C32B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A7931-0CB6-4D91-861C-4B59E0954B7F}" type="datetime1">
              <a:rPr lang="en-US" smtClean="0"/>
              <a:t>10/3/2020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2E975-65DA-49A5-9519-670AAAB20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C236D-9756-4B0A-84C9-856292F56717}" type="datetime1">
              <a:rPr lang="en-US" smtClean="0"/>
              <a:t>10/3/2020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67E5-B7FE-4726-950B-3B1548425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78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6DCD9-EF22-4B07-94C5-CE4D33896496}" type="datetime1">
              <a:rPr lang="en-US" smtClean="0"/>
              <a:t>10/3/2020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78486-CBB1-4511-AF80-ACAE9B317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07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C1193-6F9D-4C16-8CB5-E72D4E89C027}" type="datetime1">
              <a:rPr lang="en-US" smtClean="0"/>
              <a:t>10/3/2020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A44E2-FB15-4F2C-8675-63705E7A2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09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2AD8-0520-493A-9247-2DB4176314C7}" type="datetime1">
              <a:rPr lang="en-US" smtClean="0"/>
              <a:t>10/3/2020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BEC2-052F-4643-B4E8-D6BF7BF4C3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8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ABC79-E44F-44A2-9135-D157C2D49801}" type="datetime1">
              <a:rPr lang="en-US" smtClean="0"/>
              <a:t>10/3/2020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77569-195D-463C-9D5A-4CA081072D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73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D83B1-2737-4EC9-BFCA-426D110F3C52}" type="datetime1">
              <a:rPr lang="en-US" smtClean="0"/>
              <a:t>10/3/2020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96BDD-73C1-4FAB-A47F-9D2E18A52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5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E765-8835-4072-802D-D316215842AA}" type="datetime1">
              <a:rPr lang="en-US" smtClean="0"/>
              <a:t>10/3/2020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1E7C7-895C-4904-830D-9E288E7750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96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59FD02D9-CD5E-4E5B-8EA1-E4FBA2EC6517}" type="datetime1">
              <a:rPr lang="en-US" smtClean="0"/>
              <a:t>10/3/2020</a:t>
            </a:fld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8DAFCFD-5AD1-4D5A-8A2A-D3090EE80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1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p3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.png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hyperlink" Target="https://polychem-usa.com/plastic-coding-system/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798" y="543277"/>
            <a:ext cx="7772400" cy="1249317"/>
          </a:xfrm>
        </p:spPr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ES 200: Summer 2019-2020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80133" y="3190142"/>
            <a:ext cx="6383730" cy="3191608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/>
              <a:t>Prof. Tabish Nawaz (Module C)</a:t>
            </a:r>
          </a:p>
          <a:p>
            <a:pPr>
              <a:lnSpc>
                <a:spcPct val="80000"/>
              </a:lnSpc>
              <a:defRPr/>
            </a:pPr>
            <a:r>
              <a:rPr lang="en-IN" sz="2000" b="1" i="1" dirty="0">
                <a:solidFill>
                  <a:srgbClr val="0070C0"/>
                </a:solidFill>
                <a:latin typeface="Arial" charset="0"/>
              </a:rPr>
              <a:t>(tnawaz@iitb.ac.in)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Environmental Science and Engineering Dept.,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IIT Bombay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chemeClr val="accent6">
                    <a:lumMod val="50000"/>
                  </a:schemeClr>
                </a:solidFill>
              </a:rPr>
              <a:t>* Instructor In-Charge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rgbClr val="0070C0"/>
                </a:solidFill>
              </a:rPr>
              <a:t>(vsethi@iitb.ac.in)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C4D2538-19C5-478F-B72E-86300169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6A7528F-4D4B-49AE-8C06-99E5F0612A09}"/>
              </a:ext>
            </a:extLst>
          </p:cNvPr>
          <p:cNvSpPr/>
          <p:nvPr/>
        </p:nvSpPr>
        <p:spPr>
          <a:xfrm>
            <a:off x="262730" y="1792594"/>
            <a:ext cx="8618537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Environmental Studies : Science and Engineering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0070C0"/>
                </a:solidFill>
              </a:rPr>
              <a:t>M</a:t>
            </a:r>
            <a:r>
              <a:rPr lang="en-IN" sz="2800" b="1" dirty="0" err="1">
                <a:solidFill>
                  <a:srgbClr val="0070C0"/>
                </a:solidFill>
              </a:rPr>
              <a:t>odule</a:t>
            </a:r>
            <a:r>
              <a:rPr lang="en-IN" sz="2800" b="1" dirty="0">
                <a:solidFill>
                  <a:srgbClr val="0070C0"/>
                </a:solidFill>
              </a:rPr>
              <a:t> C: Solid Waste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1031530"/>
          </a:xfrm>
        </p:spPr>
        <p:txBody>
          <a:bodyPr/>
          <a:lstStyle/>
          <a:p>
            <a:r>
              <a:rPr lang="en-IN" sz="3600" dirty="0"/>
              <a:t>Density (</a:t>
            </a:r>
            <a:r>
              <a:rPr lang="el-GR" sz="3600" i="1" dirty="0"/>
              <a:t>ρ</a:t>
            </a:r>
            <a:r>
              <a:rPr lang="en-IN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="" xmlns:a16="http://schemas.microsoft.com/office/drawing/2014/main" id="{E2A28736-EECA-4A8C-88D8-9F75495B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9"/>
            <a:ext cx="8229600" cy="62252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u="sng" dirty="0">
                <a:solidFill>
                  <a:srgbClr val="FF3399"/>
                </a:solidFill>
              </a:rPr>
              <a:t>Typical densities of solid waste components and mixtures</a:t>
            </a:r>
            <a:endParaRPr lang="en-US" sz="2400" u="sng" baseline="30000" dirty="0">
              <a:solidFill>
                <a:srgbClr val="FF339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63575AF-D6BD-49C2-80A7-D23A9CDFF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725" y="1681317"/>
            <a:ext cx="6866549" cy="4987643"/>
          </a:xfrm>
          <a:prstGeom prst="rect">
            <a:avLst/>
          </a:prstGeom>
        </p:spPr>
      </p:pic>
      <p:pic>
        <p:nvPicPr>
          <p:cNvPr id="2" name="Lecture_2_Slide_10">
            <a:hlinkClick r:id="" action="ppaction://media"/>
            <a:extLst>
              <a:ext uri="{FF2B5EF4-FFF2-40B4-BE49-F238E27FC236}">
                <a16:creationId xmlns="" xmlns:a16="http://schemas.microsoft.com/office/drawing/2014/main" id="{FCE6A739-0DA4-45A7-BD59-F175A515C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105" y="6166742"/>
            <a:ext cx="630186" cy="6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Density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9751"/>
            <a:ext cx="8229600" cy="5067375"/>
          </a:xfrm>
        </p:spPr>
        <p:txBody>
          <a:bodyPr/>
          <a:lstStyle/>
          <a:p>
            <a:pPr algn="just"/>
            <a:r>
              <a:rPr lang="en-US" sz="1800" dirty="0"/>
              <a:t>Estimate the </a:t>
            </a:r>
            <a:r>
              <a:rPr lang="en-US" sz="1800" i="1" dirty="0"/>
              <a:t>as-discarded density </a:t>
            </a:r>
            <a:r>
              <a:rPr lang="en-US" sz="1800" dirty="0"/>
              <a:t>of the following solid waste. If the compaction ratio is 2.5, what size collection vehicle is needed per 1000 kg of waste?</a:t>
            </a:r>
            <a:endParaRPr lang="en-US" sz="18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9086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5B121CDE-80F4-4E41-B28E-571FF6E327CA}"/>
                  </a:ext>
                </a:extLst>
              </p:cNvPr>
              <p:cNvSpPr txBox="1"/>
              <p:nvPr/>
            </p:nvSpPr>
            <p:spPr>
              <a:xfrm>
                <a:off x="149219" y="6104631"/>
                <a:ext cx="215488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1.332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=75.08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121CDE-80F4-4E41-B28E-571FF6E32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19" y="6104631"/>
                <a:ext cx="2154884" cy="46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353A4989-13F3-4294-A676-9CFC5710B4CB}"/>
                  </a:ext>
                </a:extLst>
              </p:cNvPr>
              <p:cNvSpPr txBox="1"/>
              <p:nvPr/>
            </p:nvSpPr>
            <p:spPr>
              <a:xfrm>
                <a:off x="2992336" y="6035519"/>
                <a:ext cx="2685992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2.5</m:t>
                      </m:r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75.08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=187.68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3A4989-13F3-4294-A676-9CFC5710B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36" y="6035519"/>
                <a:ext cx="2685992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6BF88922-1EBB-4C2A-8C23-2328492B48A1}"/>
                  </a:ext>
                </a:extLst>
              </p:cNvPr>
              <p:cNvSpPr txBox="1"/>
              <p:nvPr/>
            </p:nvSpPr>
            <p:spPr>
              <a:xfrm>
                <a:off x="6384753" y="6035519"/>
                <a:ext cx="2628220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𝑣𝑜𝑙𝑢𝑚𝑒</m:t>
                      </m:r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187.68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=5.32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F88922-1EBB-4C2A-8C23-2328492B4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53" y="6035519"/>
                <a:ext cx="2628220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CAE956E2-3F87-4AD5-A1D9-9DAD588DB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08824"/>
              </p:ext>
            </p:extLst>
          </p:nvPr>
        </p:nvGraphicFramePr>
        <p:xfrm>
          <a:off x="875955" y="1956333"/>
          <a:ext cx="4802373" cy="3962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00791">
                  <a:extLst>
                    <a:ext uri="{9D8B030D-6E8A-4147-A177-3AD203B41FA5}">
                      <a16:colId xmlns="" xmlns:a16="http://schemas.microsoft.com/office/drawing/2014/main" val="2176289885"/>
                    </a:ext>
                  </a:extLst>
                </a:gridCol>
                <a:gridCol w="1600791">
                  <a:extLst>
                    <a:ext uri="{9D8B030D-6E8A-4147-A177-3AD203B41FA5}">
                      <a16:colId xmlns="" xmlns:a16="http://schemas.microsoft.com/office/drawing/2014/main" val="3014763771"/>
                    </a:ext>
                  </a:extLst>
                </a:gridCol>
                <a:gridCol w="1600791">
                  <a:extLst>
                    <a:ext uri="{9D8B030D-6E8A-4147-A177-3AD203B41FA5}">
                      <a16:colId xmlns="" xmlns:a16="http://schemas.microsoft.com/office/drawing/2014/main" val="2295579796"/>
                    </a:ext>
                  </a:extLst>
                </a:gridCol>
              </a:tblGrid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Component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Mass (%)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Density (kg/m</a:t>
                      </a:r>
                      <a:r>
                        <a:rPr lang="en-US" sz="1400" baseline="30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67885404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Newspaper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85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4600885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Other papers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24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85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3642440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Cardboard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33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50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7177017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Glass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4.2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195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0848373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Plastics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0.49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3241502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Aluminum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0.13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160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716751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Ferrous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1.18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320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7629798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Nonferrous 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0.35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160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8876589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Yard waste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17.97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105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364286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Food waste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1.67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290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0991118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Dirt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2.01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480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0088678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2"/>
                          </a:solidFill>
                        </a:rPr>
                        <a:t>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100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29093187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="" xmlns:a16="http://schemas.microsoft.com/office/drawing/2014/main" id="{1BB2C098-0EAD-42BB-92C8-21E05A2F659A}"/>
              </a:ext>
            </a:extLst>
          </p:cNvPr>
          <p:cNvSpPr/>
          <p:nvPr/>
        </p:nvSpPr>
        <p:spPr>
          <a:xfrm>
            <a:off x="2414303" y="6269269"/>
            <a:ext cx="467833" cy="138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="" xmlns:a16="http://schemas.microsoft.com/office/drawing/2014/main" id="{55ACD3ED-68EF-4587-8EB9-A5D7A80AB1AB}"/>
              </a:ext>
            </a:extLst>
          </p:cNvPr>
          <p:cNvSpPr/>
          <p:nvPr/>
        </p:nvSpPr>
        <p:spPr>
          <a:xfrm>
            <a:off x="5797624" y="6245355"/>
            <a:ext cx="467833" cy="138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4DCBE98B-C45C-4F8D-A5D5-DF36528FB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61537"/>
              </p:ext>
            </p:extLst>
          </p:nvPr>
        </p:nvGraphicFramePr>
        <p:xfrm>
          <a:off x="5797624" y="1959807"/>
          <a:ext cx="1600791" cy="3962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00791">
                  <a:extLst>
                    <a:ext uri="{9D8B030D-6E8A-4147-A177-3AD203B41FA5}">
                      <a16:colId xmlns="" xmlns:a16="http://schemas.microsoft.com/office/drawing/2014/main" val="3859678546"/>
                    </a:ext>
                  </a:extLst>
                </a:gridCol>
              </a:tblGrid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Volume (m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dirty="0"/>
                        <a:t>)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8252374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0.176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98504492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0.282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48606347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0.660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20095194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611478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0.0075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2622794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0.0008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94466486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0.0037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0193849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0.0022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0511900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0.17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564275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0.0058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2799242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0.0042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2757111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1.332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39678277"/>
                  </a:ext>
                </a:extLst>
              </a:tr>
            </a:tbl>
          </a:graphicData>
        </a:graphic>
      </p:graphicFrame>
      <p:pic>
        <p:nvPicPr>
          <p:cNvPr id="7" name="Lecture_2_Slide_11">
            <a:hlinkClick r:id="" action="ppaction://media"/>
            <a:extLst>
              <a:ext uri="{FF2B5EF4-FFF2-40B4-BE49-F238E27FC236}">
                <a16:creationId xmlns="" xmlns:a16="http://schemas.microsoft.com/office/drawing/2014/main" id="{C9EAE16F-BBF4-4F12-98A0-64ADF2AC6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9219" y="1726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9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Field Capacity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2858902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/>
                </a:solidFill>
              </a:rPr>
              <a:t>Total amount of liquid which can be retained in a waste sample prior to downward percolation subject to gravitational pull.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Water in excess of field capacity will form leachates.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Field capacity varies with the degree of applied pressure and the state of decomposition of the wastes.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Typical values for un-compacted wastes from residential and commercial sources are in the range of 50 - 60%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3301DCF-D5A8-4B36-BC95-4A4E4FE7C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" y="3695907"/>
            <a:ext cx="4068916" cy="2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85DB6D0-82BE-4657-B332-24C588136DEF}"/>
              </a:ext>
            </a:extLst>
          </p:cNvPr>
          <p:cNvSpPr/>
          <p:nvPr/>
        </p:nvSpPr>
        <p:spPr>
          <a:xfrm>
            <a:off x="781665" y="6470022"/>
            <a:ext cx="7905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http://mytutorial.srtcube.com/waste-management--basics/environment-science/826-389#7496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BD47C5-1A12-4BCA-94EF-7AC03C20A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687" y="3752658"/>
            <a:ext cx="4109431" cy="2058417"/>
          </a:xfrm>
          <a:prstGeom prst="rect">
            <a:avLst/>
          </a:prstGeom>
        </p:spPr>
      </p:pic>
      <p:pic>
        <p:nvPicPr>
          <p:cNvPr id="6" name="Lecture_2_Slide_12">
            <a:hlinkClick r:id="" action="ppaction://media"/>
            <a:extLst>
              <a:ext uri="{FF2B5EF4-FFF2-40B4-BE49-F238E27FC236}">
                <a16:creationId xmlns="" xmlns:a16="http://schemas.microsoft.com/office/drawing/2014/main" id="{EE060B8A-CFC3-49CB-8026-8761A2A8B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065" y="179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0877"/>
          </a:xfrm>
        </p:spPr>
        <p:txBody>
          <a:bodyPr/>
          <a:lstStyle/>
          <a:p>
            <a:r>
              <a:rPr lang="en-IN" sz="3600" dirty="0"/>
              <a:t>Permeability and Size Distribution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2999"/>
            <a:ext cx="8839200" cy="4874343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Rate of diffusion of liquid and gas through solid waste, of compacted wastes is an important physical property because </a:t>
            </a:r>
            <a:r>
              <a:rPr lang="en-US" sz="2400" i="1" u="sng" dirty="0">
                <a:solidFill>
                  <a:srgbClr val="FF3399"/>
                </a:solidFill>
              </a:rPr>
              <a:t>it governs the movement of liquids (leachate) and gases (methane) in a landfill</a:t>
            </a:r>
            <a:r>
              <a:rPr lang="en-US" sz="2400" dirty="0">
                <a:solidFill>
                  <a:srgbClr val="FF3399"/>
                </a:solidFill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Permeability depends on: </a:t>
            </a:r>
            <a:r>
              <a:rPr lang="en-US" sz="2400" i="1" dirty="0">
                <a:solidFill>
                  <a:schemeClr val="accent6"/>
                </a:solidFill>
              </a:rPr>
              <a:t>porosity, pore size distribution, surface area</a:t>
            </a:r>
            <a:r>
              <a:rPr lang="en-US" sz="2400" dirty="0">
                <a:solidFill>
                  <a:schemeClr val="accent6"/>
                </a:solidFill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The porosity (volume of voids per total volume of material) of MSW varies typically from 0.40 to 0.67, depending on the compaction and composition of the waste.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3399"/>
                </a:solidFill>
              </a:rPr>
              <a:t>Size distribution</a:t>
            </a:r>
            <a:r>
              <a:rPr lang="en-US" sz="2400" dirty="0">
                <a:solidFill>
                  <a:schemeClr val="accent6"/>
                </a:solidFill>
              </a:rPr>
              <a:t> is important because of its significance in the design of mechanical separators and shredder and waste treatment process.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2" name="Lecture_2_Slide_13">
            <a:hlinkClick r:id="" action="ppaction://media"/>
            <a:extLst>
              <a:ext uri="{FF2B5EF4-FFF2-40B4-BE49-F238E27FC236}">
                <a16:creationId xmlns="" xmlns:a16="http://schemas.microsoft.com/office/drawing/2014/main" id="{5F7E600B-1272-44BA-9DF2-5DAED90DC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55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Characteristics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98E15-39F2-4BE3-84EC-A9674C648032}"/>
              </a:ext>
            </a:extLst>
          </p:cNvPr>
          <p:cNvSpPr txBox="1">
            <a:spLocks/>
          </p:cNvSpPr>
          <p:nvPr/>
        </p:nvSpPr>
        <p:spPr bwMode="auto">
          <a:xfrm>
            <a:off x="1452716" y="1165123"/>
            <a:ext cx="6238568" cy="469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u="sng" kern="0" dirty="0"/>
              <a:t>Chemical Characteristics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Proximate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Ultimate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Energy Content (Calorific value)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Synthetic organics</a:t>
            </a:r>
          </a:p>
        </p:txBody>
      </p:sp>
      <p:pic>
        <p:nvPicPr>
          <p:cNvPr id="2" name="Lecture_2_Slide_CC">
            <a:hlinkClick r:id="" action="ppaction://media"/>
            <a:extLst>
              <a:ext uri="{FF2B5EF4-FFF2-40B4-BE49-F238E27FC236}">
                <a16:creationId xmlns="" xmlns:a16="http://schemas.microsoft.com/office/drawing/2014/main" id="{15F6158F-72DC-44D9-ABC4-F2F40B5957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39662"/>
            <a:ext cx="609600" cy="609600"/>
          </a:xfrm>
          <a:prstGeom prst="rect">
            <a:avLst/>
          </a:prstGeom>
        </p:spPr>
      </p:pic>
      <p:pic>
        <p:nvPicPr>
          <p:cNvPr id="7" name="Lecture_2_Slide_14">
            <a:hlinkClick r:id="" action="ppaction://media"/>
            <a:extLst>
              <a:ext uri="{FF2B5EF4-FFF2-40B4-BE49-F238E27FC236}">
                <a16:creationId xmlns="" xmlns:a16="http://schemas.microsoft.com/office/drawing/2014/main" id="{61B607A1-1960-4806-8836-654A32A41F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10778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6879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Proximate Analysis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Determine surrogate parameters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Important in evaluating the combustion properties. 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accent6"/>
                </a:solidFill>
              </a:rPr>
              <a:t>The fractions of interest in proximate analysis are:</a:t>
            </a:r>
          </a:p>
          <a:p>
            <a:pPr algn="just"/>
            <a:r>
              <a:rPr lang="en-US" sz="2000" u="sng" dirty="0">
                <a:solidFill>
                  <a:schemeClr val="accent6"/>
                </a:solidFill>
              </a:rPr>
              <a:t>Moisture</a:t>
            </a:r>
            <a:r>
              <a:rPr lang="en-US" sz="2000" dirty="0">
                <a:solidFill>
                  <a:schemeClr val="accent6"/>
                </a:solidFill>
              </a:rPr>
              <a:t>: Adds weight to the waste without increasing its heating value, and reduces the heat released from the fuel. (105</a:t>
            </a:r>
            <a:r>
              <a:rPr lang="en-US" sz="2000" baseline="30000" dirty="0">
                <a:solidFill>
                  <a:schemeClr val="accent6"/>
                </a:solidFill>
              </a:rPr>
              <a:t>o</a:t>
            </a:r>
            <a:r>
              <a:rPr lang="en-US" sz="2000" dirty="0">
                <a:solidFill>
                  <a:schemeClr val="accent6"/>
                </a:solidFill>
              </a:rPr>
              <a:t>C for 1 </a:t>
            </a:r>
            <a:r>
              <a:rPr lang="en-US" sz="2000" dirty="0" err="1">
                <a:solidFill>
                  <a:schemeClr val="accent6"/>
                </a:solidFill>
              </a:rPr>
              <a:t>hr</a:t>
            </a:r>
            <a:r>
              <a:rPr lang="en-US" sz="2000" dirty="0">
                <a:solidFill>
                  <a:schemeClr val="accent6"/>
                </a:solidFill>
              </a:rPr>
              <a:t>)</a:t>
            </a:r>
          </a:p>
          <a:p>
            <a:pPr algn="just"/>
            <a:r>
              <a:rPr lang="en-US" sz="2000" u="sng" dirty="0">
                <a:solidFill>
                  <a:schemeClr val="accent6"/>
                </a:solidFill>
              </a:rPr>
              <a:t>Volatile Matter</a:t>
            </a:r>
            <a:r>
              <a:rPr lang="en-US" sz="2000" dirty="0">
                <a:solidFill>
                  <a:schemeClr val="accent6"/>
                </a:solidFill>
              </a:rPr>
              <a:t>: Portion of the waste that is converted to gases before and during combustion. (600 to 950</a:t>
            </a:r>
            <a:r>
              <a:rPr lang="en-US" sz="2000" baseline="30000" dirty="0">
                <a:solidFill>
                  <a:schemeClr val="accent6"/>
                </a:solidFill>
              </a:rPr>
              <a:t>o</a:t>
            </a:r>
            <a:r>
              <a:rPr lang="en-US" sz="2000" dirty="0">
                <a:solidFill>
                  <a:schemeClr val="accent6"/>
                </a:solidFill>
              </a:rPr>
              <a:t>C)</a:t>
            </a:r>
          </a:p>
          <a:p>
            <a:pPr algn="just"/>
            <a:r>
              <a:rPr lang="en-US" sz="2000" u="sng" dirty="0">
                <a:solidFill>
                  <a:schemeClr val="accent6"/>
                </a:solidFill>
              </a:rPr>
              <a:t>Fixed Carbon</a:t>
            </a:r>
            <a:r>
              <a:rPr lang="en-US" sz="2000" dirty="0">
                <a:solidFill>
                  <a:schemeClr val="accent6"/>
                </a:solidFill>
              </a:rPr>
              <a:t>: Represents the carbon not burnt, remaining on the surface grates as charcoal. </a:t>
            </a:r>
          </a:p>
          <a:p>
            <a:pPr lvl="1" algn="just"/>
            <a:r>
              <a:rPr lang="en-US" sz="2000" dirty="0">
                <a:solidFill>
                  <a:schemeClr val="accent6"/>
                </a:solidFill>
              </a:rPr>
              <a:t>A waste with a high proportion of fixed carbon requires a longer retention time on the furnace grates to achieve complete combustion.</a:t>
            </a:r>
          </a:p>
          <a:p>
            <a:pPr algn="just"/>
            <a:r>
              <a:rPr lang="en-US" sz="2000" u="sng" dirty="0">
                <a:solidFill>
                  <a:schemeClr val="accent6"/>
                </a:solidFill>
              </a:rPr>
              <a:t>Ash</a:t>
            </a:r>
            <a:r>
              <a:rPr lang="en-US" sz="2000" dirty="0">
                <a:solidFill>
                  <a:schemeClr val="accent6"/>
                </a:solidFill>
              </a:rPr>
              <a:t>: Adds weight without generating any heat during combustion.</a:t>
            </a:r>
          </a:p>
          <a:p>
            <a:pPr lvl="1" algn="just"/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3" name="Lecture_2_Slide_15">
            <a:hlinkClick r:id="" action="ppaction://media"/>
            <a:extLst>
              <a:ext uri="{FF2B5EF4-FFF2-40B4-BE49-F238E27FC236}">
                <a16:creationId xmlns="" xmlns:a16="http://schemas.microsoft.com/office/drawing/2014/main" id="{FD37BB59-5849-4594-94EF-06E4D5784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Proximate Analysis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8C3F122-6FB8-4A90-AAC0-24A31D587C13}"/>
              </a:ext>
            </a:extLst>
          </p:cNvPr>
          <p:cNvSpPr/>
          <p:nvPr/>
        </p:nvSpPr>
        <p:spPr>
          <a:xfrm>
            <a:off x="1031979" y="1290679"/>
            <a:ext cx="6897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3399"/>
                </a:solidFill>
              </a:rPr>
              <a:t>Proximate Analysis of a MSW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CB66A3C-76C6-4ACC-8E40-FC5DAB866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00023"/>
            <a:ext cx="8046889" cy="29189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C26D09F-8AC4-4BCE-A579-F936F005F0C7}"/>
              </a:ext>
            </a:extLst>
          </p:cNvPr>
          <p:cNvSpPr/>
          <p:nvPr/>
        </p:nvSpPr>
        <p:spPr>
          <a:xfrm>
            <a:off x="3762338" y="4966672"/>
            <a:ext cx="1436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% by mass</a:t>
            </a:r>
          </a:p>
        </p:txBody>
      </p:sp>
      <p:pic>
        <p:nvPicPr>
          <p:cNvPr id="7" name="Lecture_2_Slide_16">
            <a:hlinkClick r:id="" action="ppaction://media"/>
            <a:extLst>
              <a:ext uri="{FF2B5EF4-FFF2-40B4-BE49-F238E27FC236}">
                <a16:creationId xmlns="" xmlns:a16="http://schemas.microsoft.com/office/drawing/2014/main" id="{4962E22C-5D07-46CF-BE92-F30353EB0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8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Ultimate Analysis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1"/>
            <a:ext cx="8839200" cy="2285999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Determines the proportion of C, H, O, N and S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Done to perform mass balance calculations for a chemical or thermal process. 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Ash fraction indicates the potential for harmful environmental effects, due to toxic metals such as cadmium, chromium, mercury, nickel, lead, tin and zinc. (Other non-toxic metals iron, magnesium may also be present)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CE615B7-3A68-4AC9-BAA6-0207027EC759}"/>
              </a:ext>
            </a:extLst>
          </p:cNvPr>
          <p:cNvSpPr/>
          <p:nvPr/>
        </p:nvSpPr>
        <p:spPr>
          <a:xfrm>
            <a:off x="152400" y="4259489"/>
            <a:ext cx="3269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3399"/>
                </a:solidFill>
              </a:rPr>
              <a:t>Ultimate Analysis of a typical MSW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B068A61-C2A7-4750-8122-F32116078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751" y="3620729"/>
            <a:ext cx="415925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6C24D91-1895-460B-A513-13624B8CC829}"/>
              </a:ext>
            </a:extLst>
          </p:cNvPr>
          <p:cNvSpPr/>
          <p:nvPr/>
        </p:nvSpPr>
        <p:spPr>
          <a:xfrm>
            <a:off x="1068707" y="4989498"/>
            <a:ext cx="1436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% by mass</a:t>
            </a:r>
          </a:p>
        </p:txBody>
      </p:sp>
      <p:pic>
        <p:nvPicPr>
          <p:cNvPr id="10" name="Lecture_2_Slide_17">
            <a:hlinkClick r:id="" action="ppaction://media"/>
            <a:extLst>
              <a:ext uri="{FF2B5EF4-FFF2-40B4-BE49-F238E27FC236}">
                <a16:creationId xmlns="" xmlns:a16="http://schemas.microsoft.com/office/drawing/2014/main" id="{6C414C01-9148-4627-BCE2-2C2F00D534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286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2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Energy Content (Calorific Value)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523271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An evaluation of the potential of waste material for use as fuel requires a determination of its energy value (kJ/kg).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Higher heating value (</a:t>
            </a:r>
            <a:r>
              <a:rPr lang="en-US" sz="2000" dirty="0" err="1">
                <a:solidFill>
                  <a:schemeClr val="accent2"/>
                </a:solidFill>
              </a:rPr>
              <a:t>H</a:t>
            </a:r>
            <a:r>
              <a:rPr lang="en-US" sz="2000" baseline="-25000" dirty="0" err="1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) is determined experimentally using the Bomb calorimeter test.</a:t>
            </a: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r>
              <a:rPr lang="en-US" sz="2000" dirty="0" err="1">
                <a:solidFill>
                  <a:schemeClr val="accent2"/>
                </a:solidFill>
              </a:rPr>
              <a:t>H</a:t>
            </a:r>
            <a:r>
              <a:rPr lang="en-US" sz="2000" baseline="-25000" dirty="0" err="1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includes the heat of vaporization of water; and </a:t>
            </a:r>
            <a:r>
              <a:rPr lang="en-US" sz="2000" dirty="0" err="1">
                <a:solidFill>
                  <a:schemeClr val="accent2"/>
                </a:solidFill>
              </a:rPr>
              <a:t>L</a:t>
            </a:r>
            <a:r>
              <a:rPr lang="en-US" sz="2000" baseline="-25000" dirty="0" err="1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does not.</a:t>
            </a:r>
          </a:p>
          <a:p>
            <a:pPr algn="just"/>
            <a:r>
              <a:rPr lang="en-US" sz="2000" dirty="0" err="1">
                <a:solidFill>
                  <a:schemeClr val="accent2"/>
                </a:solidFill>
              </a:rPr>
              <a:t>L</a:t>
            </a:r>
            <a:r>
              <a:rPr lang="en-US" sz="2000" baseline="-25000" dirty="0" err="1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represents net heat available in combustion reaction.</a:t>
            </a: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W is the kg of moisture; and H is the kg of dry waste that is hydrogen</a:t>
            </a:r>
          </a:p>
          <a:p>
            <a:pPr algn="just"/>
            <a:endParaRPr lang="en-US" sz="2000" dirty="0">
              <a:solidFill>
                <a:schemeClr val="accent2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27C432-0A89-4408-B22F-B7141B6354ED}"/>
              </a:ext>
            </a:extLst>
          </p:cNvPr>
          <p:cNvSpPr/>
          <p:nvPr/>
        </p:nvSpPr>
        <p:spPr>
          <a:xfrm>
            <a:off x="1519083" y="2545302"/>
            <a:ext cx="2147777" cy="155235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Energy Content of Solid Waste (</a:t>
            </a:r>
            <a:r>
              <a:rPr lang="en-US" sz="1600" i="1" dirty="0"/>
              <a:t>Heat of Combustion</a:t>
            </a:r>
            <a:r>
              <a:rPr lang="en-US" sz="1600" dirty="0"/>
              <a:t>)</a:t>
            </a:r>
            <a:endParaRPr lang="en-IN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CB7D2FC0-7199-46D5-9B96-B22B87D07C0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666860" y="2796145"/>
            <a:ext cx="1234428" cy="525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" name="Oval 8">
            <a:extLst>
              <a:ext uri="{FF2B5EF4-FFF2-40B4-BE49-F238E27FC236}">
                <a16:creationId xmlns="" xmlns:a16="http://schemas.microsoft.com/office/drawing/2014/main" id="{AC3F27C9-B800-43C2-8255-EBBDC19EA4ED}"/>
              </a:ext>
            </a:extLst>
          </p:cNvPr>
          <p:cNvSpPr/>
          <p:nvPr/>
        </p:nvSpPr>
        <p:spPr>
          <a:xfrm>
            <a:off x="4901288" y="3504446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Lower heat of combustion </a:t>
            </a:r>
            <a:r>
              <a:rPr lang="en-US" sz="1600" dirty="0"/>
              <a:t>(</a:t>
            </a:r>
            <a:r>
              <a:rPr lang="en-US" sz="1600" dirty="0" err="1"/>
              <a:t>L</a:t>
            </a:r>
            <a:r>
              <a:rPr lang="en-US" sz="1600" baseline="-25000" dirty="0" err="1"/>
              <a:t>h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2E2828AE-CC32-41D3-A681-C61AEA833A30}"/>
              </a:ext>
            </a:extLst>
          </p:cNvPr>
          <p:cNvSpPr/>
          <p:nvPr/>
        </p:nvSpPr>
        <p:spPr>
          <a:xfrm>
            <a:off x="4901288" y="2326079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Higher heat of combustion </a:t>
            </a:r>
            <a:r>
              <a:rPr lang="en-US" sz="1600" dirty="0"/>
              <a:t>(</a:t>
            </a:r>
            <a:r>
              <a:rPr lang="en-US" sz="1600" dirty="0" err="1"/>
              <a:t>H</a:t>
            </a:r>
            <a:r>
              <a:rPr lang="en-US" sz="1600" baseline="-25000" dirty="0" err="1"/>
              <a:t>h</a:t>
            </a:r>
            <a:r>
              <a:rPr lang="en-US" sz="1600" dirty="0"/>
              <a:t>)</a:t>
            </a:r>
            <a:endParaRPr lang="en-IN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E0468FDE-BF0B-4175-9E76-5283FA7CF94B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666860" y="3321479"/>
            <a:ext cx="1234428" cy="653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356D913F-DEE9-4EC3-A6B7-550084587FD0}"/>
                  </a:ext>
                </a:extLst>
              </p:cNvPr>
              <p:cNvSpPr txBox="1"/>
              <p:nvPr/>
            </p:nvSpPr>
            <p:spPr>
              <a:xfrm>
                <a:off x="2240142" y="5499957"/>
                <a:ext cx="4663713" cy="51777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−2440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+9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6D913F-DEE9-4EC3-A6B7-550084587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42" y="5499957"/>
                <a:ext cx="4663713" cy="517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ecture_2_Slide_EC_1">
            <a:hlinkClick r:id="" action="ppaction://media"/>
            <a:extLst>
              <a:ext uri="{FF2B5EF4-FFF2-40B4-BE49-F238E27FC236}">
                <a16:creationId xmlns="" xmlns:a16="http://schemas.microsoft.com/office/drawing/2014/main" id="{A3813CB1-22ED-4AA5-BA90-69BB2C030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600" dirty="0"/>
              <a:t>Energy Content (Calorific Value)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8"/>
            <a:ext cx="8229600" cy="506737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accent2"/>
                </a:solidFill>
              </a:rPr>
              <a:t>(1) Modified Dulong’s formula to obtain the higher heating value.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lvl="1" algn="just"/>
            <a:r>
              <a:rPr lang="en-US" sz="2000" i="1" dirty="0">
                <a:solidFill>
                  <a:schemeClr val="accent2"/>
                </a:solidFill>
              </a:rPr>
              <a:t>C: % mass-fraction of carbon; S: % mass-fraction of sulfur; H: % mass-fraction of total hydrogen; O: % mass-fraction of oxygen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accent2"/>
                </a:solidFill>
              </a:rPr>
              <a:t>(2) Approximate formula based on MSW fractions:</a:t>
            </a:r>
          </a:p>
          <a:p>
            <a:pPr algn="just"/>
            <a:endParaRPr lang="en-US" sz="2400" i="1" dirty="0">
              <a:solidFill>
                <a:schemeClr val="accent2"/>
              </a:solidFill>
            </a:endParaRPr>
          </a:p>
          <a:p>
            <a:pPr algn="just"/>
            <a:endParaRPr lang="en-US" sz="2400" i="1" dirty="0">
              <a:solidFill>
                <a:schemeClr val="accent2"/>
              </a:solidFill>
            </a:endParaRPr>
          </a:p>
          <a:p>
            <a:pPr lvl="1" algn="just"/>
            <a:r>
              <a:rPr lang="en-US" sz="2000" i="1" dirty="0">
                <a:solidFill>
                  <a:schemeClr val="accent2"/>
                </a:solidFill>
              </a:rPr>
              <a:t>Where, F, CP, PLR are % mass-fractions of food waste, cardboard and paper; plastic, leather and rubber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3EC0CD70-4D97-488C-BC86-88E0F5A587CA}"/>
                  </a:ext>
                </a:extLst>
              </p:cNvPr>
              <p:cNvSpPr txBox="1"/>
              <p:nvPr/>
            </p:nvSpPr>
            <p:spPr>
              <a:xfrm>
                <a:off x="2455554" y="1846541"/>
                <a:ext cx="4232890" cy="6223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sz="1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337 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+1428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+9 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554" y="1846541"/>
                <a:ext cx="4232890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7FA988DC-8307-43D4-AAE2-D31DDB9CE220}"/>
                  </a:ext>
                </a:extLst>
              </p:cNvPr>
              <p:cNvSpPr txBox="1"/>
              <p:nvPr/>
            </p:nvSpPr>
            <p:spPr>
              <a:xfrm>
                <a:off x="2486556" y="4528423"/>
                <a:ext cx="4170885" cy="4658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sz="1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53.5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+3.6 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CP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+372 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PLR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988DC-8307-43D4-AAE2-D31DDB9C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556" y="4528423"/>
                <a:ext cx="4170885" cy="465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ecture_2_Slide_EC_2">
            <a:hlinkClick r:id="" action="ppaction://media"/>
            <a:extLst>
              <a:ext uri="{FF2B5EF4-FFF2-40B4-BE49-F238E27FC236}">
                <a16:creationId xmlns="" xmlns:a16="http://schemas.microsoft.com/office/drawing/2014/main" id="{66A2B2F1-3B9B-4E6B-8D26-EF5866A0F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22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191" y="948783"/>
            <a:ext cx="75056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Solid Waste Management</a:t>
            </a: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40918" y="195188"/>
            <a:ext cx="2262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1720D73-C351-495B-AE73-B992FC1037C0}"/>
              </a:ext>
            </a:extLst>
          </p:cNvPr>
          <p:cNvSpPr/>
          <p:nvPr/>
        </p:nvSpPr>
        <p:spPr>
          <a:xfrm>
            <a:off x="317085" y="1926569"/>
            <a:ext cx="850981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/>
              <a:t>Lecture-2 Topics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800" dirty="0"/>
              <a:t>Characteristics of MSW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/>
              <a:t>Physical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/>
              <a:t>Chemical 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/>
              <a:t>Biochemical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800" dirty="0"/>
              <a:t>Example Problems</a:t>
            </a:r>
          </a:p>
        </p:txBody>
      </p:sp>
    </p:spTree>
    <p:extLst>
      <p:ext uri="{BB962C8B-B14F-4D97-AF65-F5344CB8AC3E}">
        <p14:creationId xmlns:p14="http://schemas.microsoft.com/office/powerpoint/2010/main" val="1195278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600" dirty="0"/>
              <a:t>Energy Content (Calorific Value)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8"/>
            <a:ext cx="8229600" cy="5067375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accent2"/>
                </a:solidFill>
              </a:rPr>
              <a:t>Energy content can be converted to a dry basis, and ash-free dry-basis as per the following two equations: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endParaRPr lang="en-US" sz="2400" baseline="30000" dirty="0">
              <a:solidFill>
                <a:schemeClr val="accent2"/>
              </a:solidFill>
            </a:endParaRPr>
          </a:p>
          <a:p>
            <a:pPr algn="just"/>
            <a:endParaRPr lang="en-US" sz="2400" baseline="30000" dirty="0">
              <a:solidFill>
                <a:schemeClr val="accent2"/>
              </a:solidFill>
            </a:endParaRPr>
          </a:p>
          <a:p>
            <a:pPr algn="just"/>
            <a:endParaRPr lang="en-US" sz="2400" baseline="30000" dirty="0">
              <a:solidFill>
                <a:schemeClr val="accent2"/>
              </a:solidFill>
            </a:endParaRPr>
          </a:p>
          <a:p>
            <a:pPr algn="just"/>
            <a:endParaRPr lang="en-US" sz="2400" baseline="30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3EC0CD70-4D97-488C-BC86-88E0F5A587CA}"/>
                  </a:ext>
                </a:extLst>
              </p:cNvPr>
              <p:cNvSpPr txBox="1"/>
              <p:nvPr/>
            </p:nvSpPr>
            <p:spPr>
              <a:xfrm>
                <a:off x="678839" y="2194226"/>
                <a:ext cx="8007961" cy="5902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𝑏𝑎𝑠𝑖𝑠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𝑑𝑖𝑠𝑐𝑎𝑟𝑑𝑒𝑑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100−%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𝑚𝑜𝑖𝑠𝑡𝑢𝑟𝑒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39" y="2194226"/>
                <a:ext cx="8007961" cy="5902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2245CA66-FE3D-4BD6-9D67-14CB4E4C3A9A}"/>
                  </a:ext>
                </a:extLst>
              </p:cNvPr>
              <p:cNvSpPr txBox="1"/>
              <p:nvPr/>
            </p:nvSpPr>
            <p:spPr>
              <a:xfrm>
                <a:off x="280219" y="3429000"/>
                <a:ext cx="8583561" cy="11079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𝑎𝑠h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𝑏𝑎𝑠𝑖𝑠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𝑑𝑖𝑠𝑐𝑎𝑟𝑑𝑒𝑑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kJ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100−%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𝑎𝑠h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−%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𝑚𝑜𝑖𝑠𝑡𝑢𝑟𝑒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45CA66-FE3D-4BD6-9D67-14CB4E4C3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" y="3429000"/>
                <a:ext cx="8583561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ecture_2_Slide_20">
            <a:hlinkClick r:id="" action="ppaction://media"/>
            <a:extLst>
              <a:ext uri="{FF2B5EF4-FFF2-40B4-BE49-F238E27FC236}">
                <a16:creationId xmlns="" xmlns:a16="http://schemas.microsoft.com/office/drawing/2014/main" id="{CC8C00F2-E358-476C-9385-731654A53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22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2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Synthetic Organics (Plastics)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8" y="1246239"/>
            <a:ext cx="8534402" cy="522922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accent6"/>
                </a:solidFill>
              </a:rPr>
              <a:t>They are highly resistant to biodegradation and, therefore, are of special concern in solid waste management. </a:t>
            </a:r>
          </a:p>
          <a:p>
            <a:pPr algn="just"/>
            <a:r>
              <a:rPr lang="en-US" sz="2400" dirty="0">
                <a:solidFill>
                  <a:schemeClr val="accent6"/>
                </a:solidFill>
              </a:rPr>
              <a:t>Plastics have a high heating value, about 32,000 kJ/kg. </a:t>
            </a:r>
          </a:p>
          <a:p>
            <a:pPr algn="just"/>
            <a:r>
              <a:rPr lang="en-US" sz="2400" dirty="0">
                <a:solidFill>
                  <a:schemeClr val="accent6"/>
                </a:solidFill>
              </a:rPr>
              <a:t>But, polyvinyl chloride (PVC), when burnt, produces dioxin and acid gas (H</a:t>
            </a:r>
            <a:r>
              <a:rPr lang="en-US" sz="2400" baseline="-25000" dirty="0">
                <a:solidFill>
                  <a:schemeClr val="accent6"/>
                </a:solidFill>
              </a:rPr>
              <a:t>2</a:t>
            </a:r>
            <a:r>
              <a:rPr lang="en-US" sz="2400" dirty="0">
                <a:solidFill>
                  <a:schemeClr val="accent6"/>
                </a:solidFill>
              </a:rPr>
              <a:t>S + CO</a:t>
            </a:r>
            <a:r>
              <a:rPr lang="en-US" sz="2400" baseline="-25000" dirty="0">
                <a:solidFill>
                  <a:schemeClr val="accent6"/>
                </a:solidFill>
              </a:rPr>
              <a:t>2</a:t>
            </a:r>
            <a:r>
              <a:rPr lang="en-US" sz="2400" dirty="0">
                <a:solidFill>
                  <a:schemeClr val="accent6"/>
                </a:solidFill>
              </a:rPr>
              <a:t> + others). </a:t>
            </a:r>
          </a:p>
          <a:p>
            <a:pPr lvl="1" algn="just"/>
            <a:r>
              <a:rPr lang="en-US" sz="2400" dirty="0">
                <a:solidFill>
                  <a:schemeClr val="accent6"/>
                </a:solidFill>
              </a:rPr>
              <a:t>Increases corrosion in the combustion system and is responsible for acid rain.</a:t>
            </a:r>
          </a:p>
          <a:p>
            <a:pPr algn="just"/>
            <a:r>
              <a:rPr lang="en-US" sz="2400" dirty="0">
                <a:solidFill>
                  <a:schemeClr val="accent6"/>
                </a:solidFill>
              </a:rPr>
              <a:t>The thin plastic sheets and bags are not recycled as the cost of making it dirt and oil free makes the process uneconomical.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6" name="Lecture_2_Slide_29">
            <a:hlinkClick r:id="" action="ppaction://media"/>
            <a:extLst>
              <a:ext uri="{FF2B5EF4-FFF2-40B4-BE49-F238E27FC236}">
                <a16:creationId xmlns="" xmlns:a16="http://schemas.microsoft.com/office/drawing/2014/main" id="{14AEE666-DE99-4D84-A990-8567B0508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802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C2C9CDA-5644-4F2C-B93E-F8DD43A36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25" y="623858"/>
            <a:ext cx="8806949" cy="56102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C093A8A-7AA1-4F11-8050-AAD379A9DBA9}"/>
              </a:ext>
            </a:extLst>
          </p:cNvPr>
          <p:cNvSpPr/>
          <p:nvPr/>
        </p:nvSpPr>
        <p:spPr>
          <a:xfrm>
            <a:off x="1629696" y="6271796"/>
            <a:ext cx="5884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https://polychem-usa.com/plastic-coding-system/</a:t>
            </a:r>
            <a:endParaRPr lang="en-US" sz="1600" dirty="0"/>
          </a:p>
        </p:txBody>
      </p:sp>
      <p:pic>
        <p:nvPicPr>
          <p:cNvPr id="12" name="Lecture_2_Slide_30">
            <a:hlinkClick r:id="" action="ppaction://media"/>
            <a:extLst>
              <a:ext uri="{FF2B5EF4-FFF2-40B4-BE49-F238E27FC236}">
                <a16:creationId xmlns="" xmlns:a16="http://schemas.microsoft.com/office/drawing/2014/main" id="{A8C32175-D52B-41AD-9790-E8811301AA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8525" y="2814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Characteristics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98E15-39F2-4BE3-84EC-A9674C648032}"/>
              </a:ext>
            </a:extLst>
          </p:cNvPr>
          <p:cNvSpPr txBox="1">
            <a:spLocks/>
          </p:cNvSpPr>
          <p:nvPr/>
        </p:nvSpPr>
        <p:spPr bwMode="auto">
          <a:xfrm>
            <a:off x="1452716" y="1165123"/>
            <a:ext cx="6238568" cy="469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800" u="sng" kern="0" dirty="0"/>
              <a:t>Biochemical Characteristics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Lipids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Carbohydrates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Proteins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accent6"/>
                </a:solidFill>
              </a:rPr>
              <a:t>Natural fiber</a:t>
            </a:r>
          </a:p>
        </p:txBody>
      </p:sp>
      <p:pic>
        <p:nvPicPr>
          <p:cNvPr id="2" name="Lecture_2_Slide_BCC">
            <a:hlinkClick r:id="" action="ppaction://media"/>
            <a:extLst>
              <a:ext uri="{FF2B5EF4-FFF2-40B4-BE49-F238E27FC236}">
                <a16:creationId xmlns="" xmlns:a16="http://schemas.microsoft.com/office/drawing/2014/main" id="{9FB3CE08-2C72-46CD-9AAF-6417709D8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Biochemical Characteristics – Lipids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5673214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Lipids (fats, oils and grease) are made up of fatty acid monomers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High calorific values (38000 kJ/kg). 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Lipids become liquid at temperatures slightly above ambient. 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They are biodegradable but due to low solubility, the rate of biodegradation is relatively slow.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9748954-A59D-4595-85E4-FE573B4D0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509" y="1143000"/>
            <a:ext cx="2671291" cy="4155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774A5C-A954-45FC-A6DF-06015434B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185074"/>
            <a:ext cx="3677110" cy="1879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3601AE2-3E21-4BFE-A4E6-CDED59FBFA0D}"/>
              </a:ext>
            </a:extLst>
          </p:cNvPr>
          <p:cNvSpPr/>
          <p:nvPr/>
        </p:nvSpPr>
        <p:spPr>
          <a:xfrm>
            <a:off x="4439111" y="5630645"/>
            <a:ext cx="4704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A1A1A"/>
                </a:solidFill>
                <a:latin typeface="+mn-lt"/>
              </a:rPr>
              <a:t>https://www.britannica.com/science/lipid#/media/1/342808/92231</a:t>
            </a:r>
            <a:endParaRPr lang="en-US" dirty="0"/>
          </a:p>
        </p:txBody>
      </p:sp>
      <p:pic>
        <p:nvPicPr>
          <p:cNvPr id="8" name="Lecture_2_Slide_25">
            <a:hlinkClick r:id="" action="ppaction://media"/>
            <a:extLst>
              <a:ext uri="{FF2B5EF4-FFF2-40B4-BE49-F238E27FC236}">
                <a16:creationId xmlns="" xmlns:a16="http://schemas.microsoft.com/office/drawing/2014/main" id="{72C018E6-6665-4BCE-BB55-DF78A3594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8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Biochemical Characteristics – Carbohydrates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5098027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Carbohydrates are found primarily in food and yard waste. (~16000 kJ/kg)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They include sugars and polymers of sugars such as starch and cellulose and have the general formula </a:t>
            </a:r>
            <a:r>
              <a:rPr lang="en-US" sz="2000" dirty="0" err="1">
                <a:solidFill>
                  <a:schemeClr val="accent6"/>
                </a:solidFill>
              </a:rPr>
              <a:t>C</a:t>
            </a:r>
            <a:r>
              <a:rPr lang="en-US" sz="2000" baseline="-25000" dirty="0" err="1">
                <a:solidFill>
                  <a:schemeClr val="accent6"/>
                </a:solidFill>
              </a:rPr>
              <a:t>x</a:t>
            </a:r>
            <a:r>
              <a:rPr lang="en-US" sz="2000" dirty="0">
                <a:solidFill>
                  <a:schemeClr val="accent6"/>
                </a:solidFill>
              </a:rPr>
              <a:t>(H</a:t>
            </a:r>
            <a:r>
              <a:rPr lang="en-US" sz="2000" baseline="-25000" dirty="0">
                <a:solidFill>
                  <a:schemeClr val="accent6"/>
                </a:solidFill>
              </a:rPr>
              <a:t>2</a:t>
            </a:r>
            <a:r>
              <a:rPr lang="en-US" sz="2000" dirty="0">
                <a:solidFill>
                  <a:schemeClr val="accent6"/>
                </a:solidFill>
              </a:rPr>
              <a:t>O)</a:t>
            </a:r>
            <a:r>
              <a:rPr lang="en-US" sz="2000" baseline="-25000" dirty="0">
                <a:solidFill>
                  <a:schemeClr val="accent6"/>
                </a:solidFill>
              </a:rPr>
              <a:t>y</a:t>
            </a:r>
            <a:r>
              <a:rPr lang="en-US" sz="2000" dirty="0">
                <a:solidFill>
                  <a:schemeClr val="accent6"/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Carbohydrates are readily  biodegraded to products such as carbon dioxide, water and methane. 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Decomposing carbohydrates are particularly attractive for flies and rats and for this reason should not be left exposed for longer periods</a:t>
            </a:r>
            <a:r>
              <a:rPr lang="en-US" sz="2000" dirty="0" smtClean="0">
                <a:solidFill>
                  <a:schemeClr val="accent6"/>
                </a:solidFill>
              </a:rPr>
              <a:t>.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966F1AD-D92B-47F9-ADD3-FD093979E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714" y="1143000"/>
            <a:ext cx="1929579" cy="1929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13E5B5C-EC16-4DF6-9ED5-668C5AC8F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663" y="3429000"/>
            <a:ext cx="3680337" cy="1382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0558AA9-780A-4D45-A87B-39EACEB82911}"/>
              </a:ext>
            </a:extLst>
          </p:cNvPr>
          <p:cNvSpPr/>
          <p:nvPr/>
        </p:nvSpPr>
        <p:spPr>
          <a:xfrm>
            <a:off x="5601008" y="5370261"/>
            <a:ext cx="3542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A1A1A"/>
                </a:solidFill>
                <a:latin typeface="+mn-lt"/>
              </a:rPr>
              <a:t>https://www.britannica.com/science/carbohydrate#/media/1/94687/159267</a:t>
            </a:r>
            <a:endParaRPr lang="en-US" dirty="0"/>
          </a:p>
        </p:txBody>
      </p:sp>
      <p:pic>
        <p:nvPicPr>
          <p:cNvPr id="8" name="Lecture_2_Slide_26">
            <a:hlinkClick r:id="" action="ppaction://media"/>
            <a:extLst>
              <a:ext uri="{FF2B5EF4-FFF2-40B4-BE49-F238E27FC236}">
                <a16:creationId xmlns="" xmlns:a16="http://schemas.microsoft.com/office/drawing/2014/main" id="{A86A4D9C-A779-4ADC-8535-A10529CDE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421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Biochemical Characteristics – Proteins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4832556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6"/>
                </a:solidFill>
              </a:rPr>
              <a:t>Proteins are compounds containing carbon, hydrogen, oxygen and nitrogen and consist of an organic acid with a substituted amine group (NH</a:t>
            </a:r>
            <a:r>
              <a:rPr lang="en-US" sz="2000" baseline="-25000" dirty="0">
                <a:solidFill>
                  <a:schemeClr val="accent6"/>
                </a:solidFill>
              </a:rPr>
              <a:t>2</a:t>
            </a:r>
            <a:r>
              <a:rPr lang="en-US" sz="2000" dirty="0">
                <a:solidFill>
                  <a:schemeClr val="accent6"/>
                </a:solidFill>
              </a:rPr>
              <a:t>). 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They are found mainly in food and garden wastes and comprise 5-10% of the dry solids in solid waste. </a:t>
            </a:r>
          </a:p>
          <a:p>
            <a:pPr algn="just"/>
            <a:endParaRPr lang="en-US" sz="2000" dirty="0">
              <a:solidFill>
                <a:schemeClr val="accent6"/>
              </a:solidFill>
            </a:endParaRP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Proteins decompose to form amino acids but partial decomposition can result in the production of amines, which have intensely unpleasant odors.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4ED736E-843D-46DE-A194-6CDF413A3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780" y="1143000"/>
            <a:ext cx="3272020" cy="20492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F778310-25E1-4F14-A2C9-EA3FE945F3F3}"/>
              </a:ext>
            </a:extLst>
          </p:cNvPr>
          <p:cNvSpPr/>
          <p:nvPr/>
        </p:nvSpPr>
        <p:spPr>
          <a:xfrm>
            <a:off x="5414780" y="3353471"/>
            <a:ext cx="32720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u="sng" dirty="0">
                <a:latin typeface="+mn-lt"/>
              </a:rPr>
              <a:t>Alpha carbon bonded to</a:t>
            </a:r>
            <a:r>
              <a:rPr lang="en-US" sz="1800" i="1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Hydrogen atom (H)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Carboxyl group (-COOH)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Amino group (-NH2)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</a:rPr>
              <a:t>Variable (R) group</a:t>
            </a:r>
            <a:endParaRPr lang="en-US" sz="1800" i="1" dirty="0">
              <a:effectLst/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D00B014-65B2-457D-A8E3-1DBE5BBFD0BC}"/>
              </a:ext>
            </a:extLst>
          </p:cNvPr>
          <p:cNvSpPr/>
          <p:nvPr/>
        </p:nvSpPr>
        <p:spPr>
          <a:xfrm>
            <a:off x="5414780" y="4992012"/>
            <a:ext cx="3729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https://www.thoughtco.com/protein-structure-373563</a:t>
            </a:r>
          </a:p>
        </p:txBody>
      </p:sp>
      <p:pic>
        <p:nvPicPr>
          <p:cNvPr id="8" name="Lecture_2_Slide_27">
            <a:hlinkClick r:id="" action="ppaction://media"/>
            <a:extLst>
              <a:ext uri="{FF2B5EF4-FFF2-40B4-BE49-F238E27FC236}">
                <a16:creationId xmlns="" xmlns:a16="http://schemas.microsoft.com/office/drawing/2014/main" id="{BFFCEEEA-D52E-4158-8890-557FBD6F8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9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Biochemical Characteristics – Natural </a:t>
            </a:r>
            <a:r>
              <a:rPr lang="en-IN" sz="3600" dirty="0" smtClean="0"/>
              <a:t>Fibres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2" y="1297858"/>
            <a:ext cx="5283610" cy="522922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2"/>
                </a:solidFill>
              </a:rPr>
              <a:t>Includes the natural compounds, cellulose and lignin, both of which are resistant to biodegradation.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They are found in paper and paper products and in food and yard waste.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Cellulose is a larger polymer of glucose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Lignin is composed of a group of monomers of which methoxylated benzene is the primary member. 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Since they are highly combustible, solid waste having a high proportion of paper and wood products, are suitable for incineration. </a:t>
            </a:r>
          </a:p>
          <a:p>
            <a:pPr algn="just"/>
            <a:r>
              <a:rPr lang="en-US" sz="2000" dirty="0">
                <a:solidFill>
                  <a:schemeClr val="accent2"/>
                </a:solidFill>
              </a:rPr>
              <a:t>The calorific values of paper products are ~ 15000 kJ/kg and demolition softwood ~ 16000 </a:t>
            </a:r>
            <a:r>
              <a:rPr lang="en-US" sz="2000" dirty="0" smtClean="0">
                <a:solidFill>
                  <a:schemeClr val="accent2"/>
                </a:solidFill>
              </a:rPr>
              <a:t>kJ/kg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EB2508C-E6AF-4C65-96C3-51A374D83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682" y="1354359"/>
            <a:ext cx="3704246" cy="15928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47D31E2-5C52-459B-BA4F-1A46CF8DE060}"/>
              </a:ext>
            </a:extLst>
          </p:cNvPr>
          <p:cNvSpPr/>
          <p:nvPr/>
        </p:nvSpPr>
        <p:spPr>
          <a:xfrm>
            <a:off x="5459361" y="3158544"/>
            <a:ext cx="350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rgbClr val="000000"/>
                </a:solidFill>
                <a:latin typeface="+mj-lt"/>
              </a:rPr>
              <a:t>Chemical structures of the phenylpropanoid alcohols used to construct the lignin polymer. </a:t>
            </a:r>
          </a:p>
        </p:txBody>
      </p:sp>
      <p:pic>
        <p:nvPicPr>
          <p:cNvPr id="6" name="Lecture_2_Slide_28">
            <a:hlinkClick r:id="" action="ppaction://media"/>
            <a:extLst>
              <a:ext uri="{FF2B5EF4-FFF2-40B4-BE49-F238E27FC236}">
                <a16:creationId xmlns="" xmlns:a16="http://schemas.microsoft.com/office/drawing/2014/main" id="{452AE011-F91B-4FEA-8504-D439E6AFB1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072" y="1597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Summary Questions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25" y="1034763"/>
            <a:ext cx="8888947" cy="1303081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accent2"/>
                </a:solidFill>
              </a:rPr>
              <a:t>Estimate the energy content of a solid waste sample with the composition given below. Also, calculate the energy content on a dry basis and on an ash-free dry basis?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="" xmlns:a16="http://schemas.microsoft.com/office/drawing/2014/main" id="{55CE334B-6ACD-49CE-BA89-79A40E035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34608"/>
              </p:ext>
            </p:extLst>
          </p:nvPr>
        </p:nvGraphicFramePr>
        <p:xfrm>
          <a:off x="2509518" y="2345443"/>
          <a:ext cx="4124960" cy="2966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62480">
                  <a:extLst>
                    <a:ext uri="{9D8B030D-6E8A-4147-A177-3AD203B41FA5}">
                      <a16:colId xmlns="" xmlns:a16="http://schemas.microsoft.com/office/drawing/2014/main" val="779367504"/>
                    </a:ext>
                  </a:extLst>
                </a:gridCol>
                <a:gridCol w="2062480">
                  <a:extLst>
                    <a:ext uri="{9D8B030D-6E8A-4147-A177-3AD203B41FA5}">
                      <a16:colId xmlns="" xmlns:a16="http://schemas.microsoft.com/office/drawing/2014/main" val="3017301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by mass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932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 waste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544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7949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4987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934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Garden trimmings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4643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3560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Tin cans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424562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D51409A-D165-4275-8635-F39EE5B8FDEF}"/>
              </a:ext>
            </a:extLst>
          </p:cNvPr>
          <p:cNvSpPr/>
          <p:nvPr/>
        </p:nvSpPr>
        <p:spPr>
          <a:xfrm>
            <a:off x="2057397" y="5711672"/>
            <a:ext cx="5029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Submission due by 23</a:t>
            </a:r>
            <a:r>
              <a:rPr lang="en-US" sz="2400" i="1" baseline="30000" dirty="0">
                <a:solidFill>
                  <a:srgbClr val="FF0000"/>
                </a:solidFill>
              </a:rPr>
              <a:t>rd</a:t>
            </a:r>
            <a:r>
              <a:rPr lang="en-US" sz="2400" i="1" dirty="0">
                <a:solidFill>
                  <a:srgbClr val="FF0000"/>
                </a:solidFill>
              </a:rPr>
              <a:t>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181654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Characteristics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1179871"/>
            <a:ext cx="4572000" cy="469736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u="sng" dirty="0"/>
              <a:t>Physical Characteristics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Moisture Content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Density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Compressibility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Field Capacity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Permeability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Size Distribution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2" name="Lecture_2_Slide_3">
            <a:hlinkClick r:id="" action="ppaction://media"/>
            <a:extLst>
              <a:ext uri="{FF2B5EF4-FFF2-40B4-BE49-F238E27FC236}">
                <a16:creationId xmlns="" xmlns:a16="http://schemas.microsoft.com/office/drawing/2014/main" id="{01A2E0C3-393D-4680-8FAE-309EE0DB4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06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Moisture Content 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095568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Moisture content of the solid waste is typically expressed as the weight of moisture per unit weight of wet material. It can also be expressed on a dry-basis.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For any given MSW sample, it can vary generally from 15 to 45% depending upon various factors.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rgbClr val="C00000"/>
                </a:solidFill>
              </a:rPr>
              <a:t>An increase in moisture content increases the weight and thus the cost of transportation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It is a critical determinant in the economic feasibility of waste treatment by incineration, </a:t>
            </a:r>
            <a:r>
              <a:rPr lang="en-US" sz="2400" dirty="0">
                <a:solidFill>
                  <a:schemeClr val="accent6"/>
                </a:solidFill>
              </a:rPr>
              <a:t>because wet waste consumes energy for evaporation of water.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Moisture content is generally higher in low income countries because of the higher proportion of food waste.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2" name="Lecture_2_Slide_4">
            <a:hlinkClick r:id="" action="ppaction://media"/>
            <a:extLst>
              <a:ext uri="{FF2B5EF4-FFF2-40B4-BE49-F238E27FC236}">
                <a16:creationId xmlns="" xmlns:a16="http://schemas.microsoft.com/office/drawing/2014/main" id="{8D9EFD2E-C85A-4AE5-8AFB-6A9CE42A0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06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200" dirty="0"/>
              <a:t>Moisture Content (P)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8"/>
            <a:ext cx="8229600" cy="5713136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Wet-basis Moisture content(%)</a:t>
            </a:r>
          </a:p>
          <a:p>
            <a:endParaRPr lang="en-US" sz="1800" dirty="0"/>
          </a:p>
          <a:p>
            <a:r>
              <a:rPr lang="en-US" sz="1800" dirty="0"/>
              <a:t>Dry-basis Moisture content (%)</a:t>
            </a:r>
          </a:p>
          <a:p>
            <a:endParaRPr lang="en-US" sz="1800" dirty="0"/>
          </a:p>
          <a:p>
            <a:r>
              <a:rPr lang="en-US" sz="1800" dirty="0" err="1"/>
              <a:t>S</a:t>
            </a:r>
            <a:r>
              <a:rPr lang="en-US" sz="1800" baseline="-25000" dirty="0" err="1"/>
              <a:t>w</a:t>
            </a:r>
            <a:r>
              <a:rPr lang="en-US" sz="1800" dirty="0"/>
              <a:t> is mass of wet-solids (</a:t>
            </a:r>
            <a:r>
              <a:rPr lang="en-US" sz="1800" u="sng" dirty="0">
                <a:solidFill>
                  <a:srgbClr val="FF3399"/>
                </a:solidFill>
              </a:rPr>
              <a:t>as delivered</a:t>
            </a:r>
            <a:r>
              <a:rPr lang="en-US" sz="1800" dirty="0"/>
              <a:t>); and S</a:t>
            </a:r>
            <a:r>
              <a:rPr lang="en-US" sz="1800" baseline="-25000" dirty="0"/>
              <a:t>d</a:t>
            </a:r>
            <a:r>
              <a:rPr lang="en-US" sz="1800" dirty="0"/>
              <a:t> is the mass of dry solids</a:t>
            </a:r>
          </a:p>
          <a:p>
            <a:endParaRPr lang="en-US" sz="1800" dirty="0"/>
          </a:p>
          <a:p>
            <a:r>
              <a:rPr lang="en-US" sz="1800" dirty="0"/>
              <a:t>W is the mass of moisture = </a:t>
            </a:r>
            <a:r>
              <a:rPr lang="en-US" sz="1800" dirty="0" err="1"/>
              <a:t>S</a:t>
            </a:r>
            <a:r>
              <a:rPr lang="en-US" sz="1800" baseline="-25000" dirty="0" err="1"/>
              <a:t>w</a:t>
            </a:r>
            <a:r>
              <a:rPr lang="en-US" sz="1800" dirty="0"/>
              <a:t> - S</a:t>
            </a:r>
            <a:r>
              <a:rPr lang="en-US" sz="1800" baseline="-25000" dirty="0"/>
              <a:t>d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To obtain the dry mass (S</a:t>
            </a:r>
            <a:r>
              <a:rPr lang="en-US" sz="1800" baseline="-25000" dirty="0"/>
              <a:t>d</a:t>
            </a:r>
            <a:r>
              <a:rPr lang="en-US" sz="1800" dirty="0"/>
              <a:t>), solids are oven-dried at 77</a:t>
            </a:r>
            <a:r>
              <a:rPr lang="en-US" sz="1800" baseline="30000" dirty="0"/>
              <a:t>o</a:t>
            </a:r>
            <a:r>
              <a:rPr lang="en-US" sz="1800" dirty="0"/>
              <a:t>C for 24 hr., to dehydrate the material completely and limit vaporization of volatile materials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64398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7BCBAD3-94C4-4144-B1E5-78EC85924814}"/>
              </a:ext>
            </a:extLst>
          </p:cNvPr>
          <p:cNvSpPr/>
          <p:nvPr/>
        </p:nvSpPr>
        <p:spPr>
          <a:xfrm>
            <a:off x="860259" y="1439121"/>
            <a:ext cx="179690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 of Solid Waste</a:t>
            </a:r>
            <a:endParaRPr lang="en-IN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A9B61C7D-019B-4343-AA38-B128B4951E77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2657161" y="1439121"/>
            <a:ext cx="1182243" cy="47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" name="Oval 8">
            <a:extLst>
              <a:ext uri="{FF2B5EF4-FFF2-40B4-BE49-F238E27FC236}">
                <a16:creationId xmlns="" xmlns:a16="http://schemas.microsoft.com/office/drawing/2014/main" id="{9A0EBF6C-BDB3-4EAF-9A3E-10A20865754D}"/>
              </a:ext>
            </a:extLst>
          </p:cNvPr>
          <p:cNvSpPr/>
          <p:nvPr/>
        </p:nvSpPr>
        <p:spPr>
          <a:xfrm>
            <a:off x="3920394" y="2000619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dry-basis </a:t>
            </a:r>
            <a:r>
              <a:rPr lang="en-US" sz="1600" dirty="0"/>
              <a:t>(</a:t>
            </a:r>
            <a:r>
              <a:rPr lang="en-US" sz="1600" i="1" dirty="0"/>
              <a:t>P</a:t>
            </a:r>
            <a:r>
              <a:rPr lang="en-US" sz="1600" i="1" baseline="-25000" dirty="0"/>
              <a:t>d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AF092977-6F74-4719-B302-4201725E1DAF}"/>
              </a:ext>
            </a:extLst>
          </p:cNvPr>
          <p:cNvSpPr/>
          <p:nvPr/>
        </p:nvSpPr>
        <p:spPr>
          <a:xfrm>
            <a:off x="3839404" y="969055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wet-basis </a:t>
            </a:r>
            <a:r>
              <a:rPr lang="en-US" sz="1600" dirty="0"/>
              <a:t>(</a:t>
            </a:r>
            <a:r>
              <a:rPr lang="en-US" sz="1600" i="1" dirty="0"/>
              <a:t>P</a:t>
            </a:r>
            <a:r>
              <a:rPr lang="en-US" sz="1600" i="1" baseline="-25000" dirty="0"/>
              <a:t>w</a:t>
            </a:r>
            <a:r>
              <a:rPr lang="en-US" sz="1600" dirty="0"/>
              <a:t>)</a:t>
            </a:r>
            <a:endParaRPr lang="en-IN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2449F601-2A0F-4B37-86F8-3C80005B99A4}"/>
              </a:ext>
            </a:extLst>
          </p:cNvPr>
          <p:cNvCxnSpPr>
            <a:cxnSpLocks/>
            <a:stCxn id="3" idx="6"/>
            <a:endCxn id="9" idx="2"/>
          </p:cNvCxnSpPr>
          <p:nvPr/>
        </p:nvCxnSpPr>
        <p:spPr>
          <a:xfrm>
            <a:off x="2657161" y="1909187"/>
            <a:ext cx="1263233" cy="561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3EC0CD70-4D97-488C-BC86-88E0F5A587CA}"/>
                  </a:ext>
                </a:extLst>
              </p:cNvPr>
              <p:cNvSpPr txBox="1"/>
              <p:nvPr/>
            </p:nvSpPr>
            <p:spPr>
              <a:xfrm>
                <a:off x="4149188" y="3266223"/>
                <a:ext cx="1493742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IN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b>
                            <m:sSubPr>
                              <m:ctrlPr>
                                <a:rPr lang="en-IN" sz="1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(100)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188" y="3266223"/>
                <a:ext cx="1493742" cy="565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4880CE30-370E-43BA-9964-8F0FB1F21658}"/>
                  </a:ext>
                </a:extLst>
              </p:cNvPr>
              <p:cNvSpPr txBox="1"/>
              <p:nvPr/>
            </p:nvSpPr>
            <p:spPr>
              <a:xfrm>
                <a:off x="4134369" y="3894455"/>
                <a:ext cx="1464312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IN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b>
                            <m:sSubPr>
                              <m:ctrlPr>
                                <a:rPr lang="en-IN" sz="1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(100)</m:t>
                      </m:r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880CE30-370E-43BA-9964-8F0FB1F2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69" y="3894455"/>
                <a:ext cx="1464312" cy="56534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Lecture_2_Slide_5">
            <a:hlinkClick r:id="" action="ppaction://media"/>
            <a:extLst>
              <a:ext uri="{FF2B5EF4-FFF2-40B4-BE49-F238E27FC236}">
                <a16:creationId xmlns="" xmlns:a16="http://schemas.microsoft.com/office/drawing/2014/main" id="{678F6E50-0882-4539-B0A2-AC74A0051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61623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6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1031530"/>
          </a:xfrm>
        </p:spPr>
        <p:txBody>
          <a:bodyPr/>
          <a:lstStyle/>
          <a:p>
            <a:r>
              <a:rPr lang="en-IN" sz="3200" dirty="0"/>
              <a:t>Moisture Content (P)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="" xmlns:a16="http://schemas.microsoft.com/office/drawing/2014/main" id="{E2A28736-EECA-4A8C-88D8-9F75495B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9"/>
            <a:ext cx="8229600" cy="62252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u="sng" dirty="0">
                <a:solidFill>
                  <a:srgbClr val="FF3399"/>
                </a:solidFill>
              </a:rPr>
              <a:t>Typical data on moisture content of MSW components</a:t>
            </a:r>
            <a:endParaRPr lang="en-US" sz="2400" u="sng" baseline="30000" dirty="0">
              <a:solidFill>
                <a:srgbClr val="FF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793DCD2-E879-4716-B539-1D4562A87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421" y="1594763"/>
            <a:ext cx="4845154" cy="5015587"/>
          </a:xfrm>
          <a:prstGeom prst="rect">
            <a:avLst/>
          </a:prstGeom>
        </p:spPr>
      </p:pic>
      <p:pic>
        <p:nvPicPr>
          <p:cNvPr id="3" name="Lecture_2_Slide_6">
            <a:hlinkClick r:id="" action="ppaction://media"/>
            <a:extLst>
              <a:ext uri="{FF2B5EF4-FFF2-40B4-BE49-F238E27FC236}">
                <a16:creationId xmlns="" xmlns:a16="http://schemas.microsoft.com/office/drawing/2014/main" id="{5F53E75F-6B29-4F85-8B31-CC5E9852B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6" y="606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2"/>
            <a:ext cx="8229600" cy="1031530"/>
          </a:xfrm>
        </p:spPr>
        <p:txBody>
          <a:bodyPr/>
          <a:lstStyle/>
          <a:p>
            <a:r>
              <a:rPr lang="en-IN" sz="3200" dirty="0"/>
              <a:t>Moisture Content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5B73D26A-EB2B-41D8-BC6B-76E1C1D3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098693"/>
              </p:ext>
            </p:extLst>
          </p:nvPr>
        </p:nvGraphicFramePr>
        <p:xfrm>
          <a:off x="875954" y="1653358"/>
          <a:ext cx="4802373" cy="3962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00791">
                  <a:extLst>
                    <a:ext uri="{9D8B030D-6E8A-4147-A177-3AD203B41FA5}">
                      <a16:colId xmlns="" xmlns:a16="http://schemas.microsoft.com/office/drawing/2014/main" val="2176289885"/>
                    </a:ext>
                  </a:extLst>
                </a:gridCol>
                <a:gridCol w="1600791">
                  <a:extLst>
                    <a:ext uri="{9D8B030D-6E8A-4147-A177-3AD203B41FA5}">
                      <a16:colId xmlns="" xmlns:a16="http://schemas.microsoft.com/office/drawing/2014/main" val="3014763771"/>
                    </a:ext>
                  </a:extLst>
                </a:gridCol>
                <a:gridCol w="1600791">
                  <a:extLst>
                    <a:ext uri="{9D8B030D-6E8A-4147-A177-3AD203B41FA5}">
                      <a16:colId xmlns="" xmlns:a16="http://schemas.microsoft.com/office/drawing/2014/main" val="2295579796"/>
                    </a:ext>
                  </a:extLst>
                </a:gridCol>
              </a:tblGrid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Component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Mass (%)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Moisture (%)</a:t>
                      </a:r>
                      <a:endParaRPr lang="en-IN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67885404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Newspaper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4600885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Other papers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24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3642440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Cardboard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33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7177017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Glass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4.2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0848373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Plastics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0.49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3241502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Aluminum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0.13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716751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Ferrous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1.18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7629798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Nonferrous 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0.35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0.5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8876589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Yard waste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17.97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364286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Food waste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1.67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0991118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Dirt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2.01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8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0088678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2"/>
                          </a:solidFill>
                        </a:rPr>
                        <a:t>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100</a:t>
                      </a:r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29093187"/>
                  </a:ext>
                </a:extLst>
              </a:tr>
            </a:tbl>
          </a:graphicData>
        </a:graphic>
      </p:graphicFrame>
      <p:sp>
        <p:nvSpPr>
          <p:cNvPr id="9" name="Content Placeholder 1">
            <a:extLst>
              <a:ext uri="{FF2B5EF4-FFF2-40B4-BE49-F238E27FC236}">
                <a16:creationId xmlns="" xmlns:a16="http://schemas.microsoft.com/office/drawing/2014/main" id="{E2A28736-EECA-4A8C-88D8-9F75495B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8" y="1092602"/>
            <a:ext cx="8686800" cy="476250"/>
          </a:xfrm>
        </p:spPr>
        <p:txBody>
          <a:bodyPr/>
          <a:lstStyle/>
          <a:p>
            <a:pPr algn="just"/>
            <a:r>
              <a:rPr lang="en-US" sz="1800" dirty="0"/>
              <a:t>Calculate the moisture content (wet and dry-basis) of the solid waste sample.</a:t>
            </a:r>
            <a:endParaRPr lang="en-US" sz="1800" baseline="30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E5153C74-013D-436E-89C1-11D1EC35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170398"/>
              </p:ext>
            </p:extLst>
          </p:nvPr>
        </p:nvGraphicFramePr>
        <p:xfrm>
          <a:off x="5733967" y="1653358"/>
          <a:ext cx="1861452" cy="3962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61452">
                  <a:extLst>
                    <a:ext uri="{9D8B030D-6E8A-4147-A177-3AD203B41FA5}">
                      <a16:colId xmlns="" xmlns:a16="http://schemas.microsoft.com/office/drawing/2014/main" val="3859678546"/>
                    </a:ext>
                  </a:extLst>
                </a:gridCol>
              </a:tblGrid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Moisture (W</a:t>
                      </a:r>
                      <a:r>
                        <a:rPr lang="en-US" sz="1400" baseline="-25000" dirty="0"/>
                        <a:t>i</a:t>
                      </a:r>
                      <a:r>
                        <a:rPr lang="en-US" sz="1400" dirty="0"/>
                        <a:t>) (kg)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8252374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98504492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1.44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48606347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1.65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20095194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0.021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6114789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0.0098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2622794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0.0007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94466486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0.006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0193849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0.002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05119005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10.78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564275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27992420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0.16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27571111"/>
                  </a:ext>
                </a:extLst>
              </a:tr>
              <a:tr h="2635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16.30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396782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FAC3E3C2-AC92-49D4-8818-55DD1EA4EDED}"/>
                  </a:ext>
                </a:extLst>
              </p:cNvPr>
              <p:cNvSpPr txBox="1"/>
              <p:nvPr/>
            </p:nvSpPr>
            <p:spPr>
              <a:xfrm>
                <a:off x="678475" y="5930439"/>
                <a:ext cx="1876989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16.30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=16.3%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3E3C2-AC92-49D4-8818-55DD1EA4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75" y="5930439"/>
                <a:ext cx="1876989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A1F3AFCF-176F-442A-A37F-15C4E0AA5B88}"/>
                  </a:ext>
                </a:extLst>
              </p:cNvPr>
              <p:cNvSpPr txBox="1"/>
              <p:nvPr/>
            </p:nvSpPr>
            <p:spPr>
              <a:xfrm>
                <a:off x="3005937" y="5930438"/>
                <a:ext cx="2456826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16.30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100−16.30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=19.5%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F3AFCF-176F-442A-A37F-15C4E0AA5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37" y="5930438"/>
                <a:ext cx="2456826" cy="462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B686918E-59BE-43E1-B9BA-A7D4CFB1DF48}"/>
                  </a:ext>
                </a:extLst>
              </p:cNvPr>
              <p:cNvSpPr txBox="1"/>
              <p:nvPr/>
            </p:nvSpPr>
            <p:spPr>
              <a:xfrm>
                <a:off x="5913237" y="5590179"/>
                <a:ext cx="1502912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140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1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=16.3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86918E-59BE-43E1-B9BA-A7D4CFB1D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37" y="5590179"/>
                <a:ext cx="1502912" cy="521746"/>
              </a:xfrm>
              <a:prstGeom prst="rect">
                <a:avLst/>
              </a:prstGeom>
              <a:blipFill>
                <a:blip r:embed="rId7"/>
                <a:stretch>
                  <a:fillRect l="-15385" t="-144186" r="-32389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Lecture_2_Slide_7">
            <a:hlinkClick r:id="" action="ppaction://media"/>
            <a:extLst>
              <a:ext uri="{FF2B5EF4-FFF2-40B4-BE49-F238E27FC236}">
                <a16:creationId xmlns="" xmlns:a16="http://schemas.microsoft.com/office/drawing/2014/main" id="{917F1EF4-1B5F-4722-8832-D78F81FC3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875" y="6111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Density (</a:t>
            </a:r>
            <a:r>
              <a:rPr lang="el-GR" sz="3600" i="1" dirty="0"/>
              <a:t>ρ</a:t>
            </a:r>
            <a:r>
              <a:rPr lang="en-IN" sz="3600" dirty="0"/>
              <a:t>)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229225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Density of waste, i.e., its mass per unit volume (kg/m</a:t>
            </a:r>
            <a:r>
              <a:rPr lang="en-US" sz="2400" baseline="30000" dirty="0">
                <a:solidFill>
                  <a:schemeClr val="accent6"/>
                </a:solidFill>
              </a:rPr>
              <a:t>3</a:t>
            </a:r>
            <a:r>
              <a:rPr lang="en-US" sz="2400" dirty="0">
                <a:solidFill>
                  <a:schemeClr val="accent6"/>
                </a:solidFill>
              </a:rPr>
              <a:t>), is a critical factor </a:t>
            </a:r>
            <a:r>
              <a:rPr lang="en-US" sz="2400" dirty="0" smtClean="0">
                <a:solidFill>
                  <a:schemeClr val="accent6"/>
                </a:solidFill>
              </a:rPr>
              <a:t>for </a:t>
            </a:r>
            <a:r>
              <a:rPr lang="en-US" sz="2400" dirty="0">
                <a:solidFill>
                  <a:schemeClr val="accent6"/>
                </a:solidFill>
              </a:rPr>
              <a:t>the </a:t>
            </a:r>
            <a:r>
              <a:rPr lang="en-US" sz="2400" i="1" u="sng" dirty="0">
                <a:solidFill>
                  <a:srgbClr val="C00000"/>
                </a:solidFill>
              </a:rPr>
              <a:t>design of all elements of the solid waste management systems like storage, transport and disposal</a:t>
            </a:r>
            <a:r>
              <a:rPr lang="en-US" sz="2400" dirty="0">
                <a:solidFill>
                  <a:schemeClr val="accent6"/>
                </a:solidFill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For a known volume of the solid waste, its density gives us the idea about the requirement of the truck in tonnage.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The </a:t>
            </a:r>
            <a:r>
              <a:rPr lang="en-US" sz="2400" i="1" u="sng" dirty="0">
                <a:solidFill>
                  <a:srgbClr val="C00000"/>
                </a:solidFill>
              </a:rPr>
              <a:t>density varies significantly from source to the disposal site</a:t>
            </a:r>
            <a:r>
              <a:rPr lang="en-US" sz="2400" dirty="0">
                <a:solidFill>
                  <a:schemeClr val="accent6"/>
                </a:solidFill>
              </a:rPr>
              <a:t> because of handling, change in moisture content, weather, densification due to vibration in the collection vehicle, decomposition, disturbance by scavengers etc. </a:t>
            </a:r>
          </a:p>
          <a:p>
            <a:pPr marL="0" indent="0" algn="just">
              <a:buNone/>
            </a:pPr>
            <a:r>
              <a:rPr lang="en-US" sz="2400" u="sng" dirty="0"/>
              <a:t>Compressibility</a:t>
            </a:r>
            <a:r>
              <a:rPr lang="en-US" sz="2000" dirty="0">
                <a:solidFill>
                  <a:schemeClr val="accent6"/>
                </a:solidFill>
              </a:rPr>
              <a:t> 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It is the degree of reduction of the volume of solid waste when subjected to </a:t>
            </a:r>
            <a:r>
              <a:rPr lang="en-US" sz="2400" dirty="0" smtClean="0">
                <a:solidFill>
                  <a:schemeClr val="accent6"/>
                </a:solidFill>
              </a:rPr>
              <a:t>pressure/mechanical </a:t>
            </a:r>
            <a:r>
              <a:rPr lang="en-US" sz="2400" dirty="0">
                <a:solidFill>
                  <a:schemeClr val="accent6"/>
                </a:solidFill>
              </a:rPr>
              <a:t>loads.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2" name="Lecture_2_Slide_8">
            <a:hlinkClick r:id="" action="ppaction://media"/>
            <a:extLst>
              <a:ext uri="{FF2B5EF4-FFF2-40B4-BE49-F238E27FC236}">
                <a16:creationId xmlns="" xmlns:a16="http://schemas.microsoft.com/office/drawing/2014/main" id="{F441A5E3-777A-4E15-BF3D-7DBFF8711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606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076"/>
            <a:ext cx="8229600" cy="746088"/>
          </a:xfrm>
        </p:spPr>
        <p:txBody>
          <a:bodyPr/>
          <a:lstStyle/>
          <a:p>
            <a:r>
              <a:rPr lang="en-IN" sz="3600" dirty="0"/>
              <a:t>Density (</a:t>
            </a:r>
            <a:r>
              <a:rPr lang="el-GR" sz="3600" i="1" dirty="0"/>
              <a:t>ρ</a:t>
            </a:r>
            <a:r>
              <a:rPr lang="en-IN" sz="3600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7EBDC29-6EDD-4F2E-9C0E-47A01121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788"/>
            <a:ext cx="8229600" cy="5067375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Compaction ratio </a:t>
            </a:r>
          </a:p>
          <a:p>
            <a:endParaRPr lang="en-US" sz="2000" dirty="0"/>
          </a:p>
          <a:p>
            <a:r>
              <a:rPr lang="en-US" sz="2000" dirty="0"/>
              <a:t>There are two compaction ratios: final compaction ratio (r</a:t>
            </a:r>
            <a:r>
              <a:rPr lang="en-US" sz="2000" baseline="-25000" dirty="0"/>
              <a:t>f</a:t>
            </a:r>
            <a:r>
              <a:rPr lang="en-US" sz="2000" dirty="0"/>
              <a:t>), such as in landfills; and initial compactor machine compaction ratio (r</a:t>
            </a:r>
            <a:r>
              <a:rPr lang="en-US" sz="2000" baseline="-25000" dirty="0"/>
              <a:t>i</a:t>
            </a:r>
            <a:r>
              <a:rPr lang="en-US" sz="2000" dirty="0"/>
              <a:t>~2 - 4)</a:t>
            </a:r>
          </a:p>
          <a:p>
            <a:endParaRPr lang="en-US" sz="2000" dirty="0"/>
          </a:p>
          <a:p>
            <a:r>
              <a:rPr lang="en-US" sz="2000" dirty="0"/>
              <a:t>Landfill </a:t>
            </a:r>
            <a:r>
              <a:rPr lang="el-GR" sz="2000" i="1" dirty="0"/>
              <a:t>ρ</a:t>
            </a:r>
            <a:r>
              <a:rPr lang="en-US" sz="2000" i="1" baseline="-25000" dirty="0"/>
              <a:t>c</a:t>
            </a:r>
            <a:r>
              <a:rPr lang="en-US" sz="2000" dirty="0"/>
              <a:t> can be as high as 900 kg/m</a:t>
            </a:r>
            <a:r>
              <a:rPr lang="en-US" sz="2000" baseline="30000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77BCBAD3-94C4-4144-B1E5-78EC85924814}"/>
              </a:ext>
            </a:extLst>
          </p:cNvPr>
          <p:cNvSpPr/>
          <p:nvPr/>
        </p:nvSpPr>
        <p:spPr>
          <a:xfrm>
            <a:off x="808075" y="1771170"/>
            <a:ext cx="179690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Density of Solid Waste</a:t>
            </a:r>
            <a:endParaRPr lang="en-IN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A9B61C7D-019B-4343-AA38-B128B4951E77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2604977" y="1409792"/>
            <a:ext cx="1234428" cy="831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" name="Oval 8">
            <a:extLst>
              <a:ext uri="{FF2B5EF4-FFF2-40B4-BE49-F238E27FC236}">
                <a16:creationId xmlns="" xmlns:a16="http://schemas.microsoft.com/office/drawing/2014/main" id="{9A0EBF6C-BDB3-4EAF-9A3E-10A20865754D}"/>
              </a:ext>
            </a:extLst>
          </p:cNvPr>
          <p:cNvSpPr/>
          <p:nvPr/>
        </p:nvSpPr>
        <p:spPr>
          <a:xfrm>
            <a:off x="3920394" y="2435834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as-discarded density </a:t>
            </a:r>
            <a:r>
              <a:rPr lang="en-US" sz="1600" dirty="0"/>
              <a:t>(</a:t>
            </a:r>
            <a:r>
              <a:rPr lang="el-GR" sz="1600" i="1" dirty="0"/>
              <a:t>ρ</a:t>
            </a:r>
            <a:r>
              <a:rPr lang="en-US" sz="1600" i="1" baseline="-25000" dirty="0"/>
              <a:t>d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AF092977-6F74-4719-B302-4201725E1DAF}"/>
              </a:ext>
            </a:extLst>
          </p:cNvPr>
          <p:cNvSpPr/>
          <p:nvPr/>
        </p:nvSpPr>
        <p:spPr>
          <a:xfrm>
            <a:off x="3839405" y="939726"/>
            <a:ext cx="2604722" cy="9401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as-compacted density </a:t>
            </a:r>
            <a:r>
              <a:rPr lang="en-US" sz="1600" dirty="0"/>
              <a:t>(</a:t>
            </a:r>
            <a:r>
              <a:rPr lang="el-GR" sz="1600" i="1" dirty="0"/>
              <a:t>ρ</a:t>
            </a:r>
            <a:r>
              <a:rPr lang="en-US" sz="1600" i="1" baseline="-25000" dirty="0"/>
              <a:t>c</a:t>
            </a:r>
            <a:r>
              <a:rPr lang="en-US" sz="1600" dirty="0"/>
              <a:t>)</a:t>
            </a:r>
            <a:endParaRPr lang="en-IN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2449F601-2A0F-4B37-86F8-3C80005B99A4}"/>
              </a:ext>
            </a:extLst>
          </p:cNvPr>
          <p:cNvCxnSpPr>
            <a:cxnSpLocks/>
            <a:stCxn id="3" idx="6"/>
            <a:endCxn id="9" idx="2"/>
          </p:cNvCxnSpPr>
          <p:nvPr/>
        </p:nvCxnSpPr>
        <p:spPr>
          <a:xfrm>
            <a:off x="2604977" y="2241236"/>
            <a:ext cx="1315417" cy="664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3EC0CD70-4D97-488C-BC86-88E0F5A587CA}"/>
                  </a:ext>
                </a:extLst>
              </p:cNvPr>
              <p:cNvSpPr txBox="1"/>
              <p:nvPr/>
            </p:nvSpPr>
            <p:spPr>
              <a:xfrm>
                <a:off x="2904030" y="3907466"/>
                <a:ext cx="805797" cy="579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0CD70-4D97-488C-BC86-88E0F5A5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30" y="3907466"/>
                <a:ext cx="805797" cy="579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Lecture_2_Slide_9">
            <a:hlinkClick r:id="" action="ppaction://media"/>
            <a:extLst>
              <a:ext uri="{FF2B5EF4-FFF2-40B4-BE49-F238E27FC236}">
                <a16:creationId xmlns="" xmlns:a16="http://schemas.microsoft.com/office/drawing/2014/main" id="{903E464E-167B-48FB-8CF4-6A6060294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6126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2205</Words>
  <Application>Microsoft Office PowerPoint</Application>
  <PresentationFormat>On-screen Show (4:3)</PresentationFormat>
  <Paragraphs>407</Paragraphs>
  <Slides>28</Slides>
  <Notes>28</Notes>
  <HiddenSlides>0</HiddenSlides>
  <MMClips>26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Default Design</vt:lpstr>
      <vt:lpstr>ES 200: Summer 2019-2020</vt:lpstr>
      <vt:lpstr>PowerPoint Presentation</vt:lpstr>
      <vt:lpstr>Characteristics of MSW</vt:lpstr>
      <vt:lpstr>Moisture Content </vt:lpstr>
      <vt:lpstr>Moisture Content (P)</vt:lpstr>
      <vt:lpstr>Moisture Content (P)</vt:lpstr>
      <vt:lpstr>Moisture Content Example</vt:lpstr>
      <vt:lpstr>Density (ρ)</vt:lpstr>
      <vt:lpstr>Density (ρ)</vt:lpstr>
      <vt:lpstr>Density (ρ)</vt:lpstr>
      <vt:lpstr>Density Example</vt:lpstr>
      <vt:lpstr>Field Capacity</vt:lpstr>
      <vt:lpstr>Permeability and Size Distribution</vt:lpstr>
      <vt:lpstr>Characteristics of MSW</vt:lpstr>
      <vt:lpstr>Proximate Analysis</vt:lpstr>
      <vt:lpstr>Proximate Analysis</vt:lpstr>
      <vt:lpstr>Ultimate Analysis</vt:lpstr>
      <vt:lpstr>Energy Content (Calorific Value)</vt:lpstr>
      <vt:lpstr>Energy Content (Calorific Value)</vt:lpstr>
      <vt:lpstr>Energy Content (Calorific Value)</vt:lpstr>
      <vt:lpstr>Synthetic Organics (Plastics)</vt:lpstr>
      <vt:lpstr>PowerPoint Presentation</vt:lpstr>
      <vt:lpstr>Characteristics of MSW</vt:lpstr>
      <vt:lpstr>Biochemical Characteristics – Lipids</vt:lpstr>
      <vt:lpstr>Biochemical Characteristics – Carbohydrates</vt:lpstr>
      <vt:lpstr>Biochemical Characteristics – Proteins</vt:lpstr>
      <vt:lpstr>Biochemical Characteristics – Natural Fibres</vt:lpstr>
      <vt:lpstr>Summary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Module_A_Lecture_1</dc:title>
  <dc:creator/>
  <cp:lastModifiedBy/>
  <cp:revision>185</cp:revision>
  <dcterms:created xsi:type="dcterms:W3CDTF">2018-07-15T10:17:46Z</dcterms:created>
  <dcterms:modified xsi:type="dcterms:W3CDTF">2020-10-03T16:34:56Z</dcterms:modified>
</cp:coreProperties>
</file>